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5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1" r:id="rId3"/>
    <p:sldId id="257" r:id="rId4"/>
    <p:sldId id="258" r:id="rId5"/>
    <p:sldId id="260" r:id="rId6"/>
    <p:sldId id="259" r:id="rId7"/>
    <p:sldId id="262" r:id="rId8"/>
    <p:sldId id="266" r:id="rId9"/>
    <p:sldId id="264" r:id="rId10"/>
    <p:sldId id="263" r:id="rId11"/>
    <p:sldId id="267" r:id="rId12"/>
    <p:sldId id="268" r:id="rId13"/>
  </p:sldIdLst>
  <p:sldSz cx="9144000" cy="6858000" type="screen4x3"/>
  <p:notesSz cx="6864350" cy="97504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0000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08" y="-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1475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9261475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4AB55A57-4B03-401C-98C9-8C116B6D8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47337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31838"/>
            <a:ext cx="4875212" cy="36560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30738"/>
            <a:ext cx="5492750" cy="438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61475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defTabSz="949325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9261475"/>
            <a:ext cx="2974975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933" tIns="47467" rIns="94933" bIns="47467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/>
            </a:lvl1pPr>
          </a:lstStyle>
          <a:p>
            <a:pPr>
              <a:defRPr/>
            </a:pPr>
            <a:fld id="{98669A4D-1054-4D6C-84B4-8C47E81E02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847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932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4932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4932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12930B9-A303-4184-B162-B521412981E3}" type="slidenum">
              <a:rPr lang="ru-RU" smtClean="0"/>
              <a:pPr eaLnBrk="1" hangingPunct="1"/>
              <a:t>3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F52651-CF54-4DFA-9B7A-F962C6663D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5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8B76-BDE6-4C19-AB2C-9173031EFB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880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09063-3480-4D69-9AE1-4C40760FCC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0794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838200" y="2362200"/>
            <a:ext cx="3770313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838200" y="4300538"/>
            <a:ext cx="3770313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2C7D6-8D5D-4276-A9BE-FD2CED1005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2633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C7302-35DF-482D-AE2C-E3F7C8013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43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D4853-7A48-4FD9-8FD7-423B4FA15E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92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03CCA-F253-4E28-8F7C-7A4BA85EF8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3807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6FCEF-F792-4CEE-ACBE-453236107B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575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BBA89-12B7-465B-BE5E-3A52D5067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3868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DE0F0-4916-42C3-A56D-7333CB5788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128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F9734-D65F-4F38-BD31-82145F1EF1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6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37BE06-90D4-4886-AA95-C0F1641AA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9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ru-RU"/>
              <a:t>Программа "Дети на дорогах!"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4866255C-662D-476E-B892-D5927FF7D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2" r:id="rId2"/>
    <p:sldLayoutId id="2147483701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702" r:id="rId9"/>
    <p:sldLayoutId id="2147483698" r:id="rId10"/>
    <p:sldLayoutId id="2147483699" r:id="rId11"/>
    <p:sldLayoutId id="2147483703" r:id="rId12"/>
  </p:sldLayoutIdLst>
  <p:timing>
    <p:tnLst>
      <p:par>
        <p:cTn id="1" dur="indefinite" restart="never" nodeType="tmRoot"/>
      </p:par>
    </p:tnLst>
  </p:timing>
  <p:hf hdr="0" dt="0"/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4"/>
          <p:cNvSpPr>
            <a:spLocks noGrp="1" noChangeArrowheads="1"/>
          </p:cNvSpPr>
          <p:nvPr>
            <p:ph type="ctrTitle"/>
          </p:nvPr>
        </p:nvSpPr>
        <p:spPr>
          <a:xfrm>
            <a:off x="683568" y="476672"/>
            <a:ext cx="7772400" cy="3024336"/>
          </a:xfrm>
        </p:spPr>
        <p:txBody>
          <a:bodyPr/>
          <a:lstStyle/>
          <a:p>
            <a:pPr marL="18288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400" dirty="0" smtClean="0">
                <a:solidFill>
                  <a:srgbClr val="FF3300"/>
                </a:solidFill>
                <a:latin typeface="Arial Black" pitchFamily="34" charset="0"/>
              </a:rPr>
              <a:t/>
            </a:r>
            <a:br>
              <a:rPr lang="ru-RU" sz="4400" dirty="0" smtClean="0">
                <a:solidFill>
                  <a:srgbClr val="FF3300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FF3300"/>
                </a:solidFill>
                <a:latin typeface="Arial Black" pitchFamily="34" charset="0"/>
              </a:rPr>
              <a:t>Акция </a:t>
            </a:r>
            <a:br>
              <a:rPr lang="ru-RU" sz="4800" dirty="0" smtClean="0">
                <a:solidFill>
                  <a:srgbClr val="FF3300"/>
                </a:solidFill>
                <a:latin typeface="Arial Black" pitchFamily="34" charset="0"/>
              </a:rPr>
            </a:br>
            <a:r>
              <a:rPr lang="ru-RU" sz="4800" dirty="0" smtClean="0">
                <a:solidFill>
                  <a:srgbClr val="FF3300"/>
                </a:solidFill>
                <a:latin typeface="Arial Black" pitchFamily="34" charset="0"/>
              </a:rPr>
              <a:t>«Стань заметным в темноте»</a:t>
            </a:r>
            <a:endParaRPr lang="ru-RU" sz="4800" b="0" dirty="0" smtClean="0">
              <a:solidFill>
                <a:srgbClr val="006699"/>
              </a:solidFill>
              <a:latin typeface="Arial Black" pitchFamily="34" charset="0"/>
            </a:endParaRPr>
          </a:p>
        </p:txBody>
      </p:sp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2555777" y="4005263"/>
            <a:ext cx="583257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r>
              <a:rPr lang="ru-RU" sz="2400" b="1" dirty="0"/>
              <a:t>МБДОУ д/с «Светлячок» </a:t>
            </a:r>
          </a:p>
          <a:p>
            <a:pPr algn="r" eaLnBrk="1" hangingPunct="1"/>
            <a:r>
              <a:rPr lang="ru-RU" sz="2400" b="1" dirty="0"/>
              <a:t>г. Чаплыгина Липецкой </a:t>
            </a:r>
            <a:r>
              <a:rPr lang="ru-RU" sz="2400" b="1" dirty="0" smtClean="0"/>
              <a:t>области</a:t>
            </a:r>
          </a:p>
          <a:p>
            <a:pPr algn="r" eaLnBrk="1" hangingPunct="1"/>
            <a:r>
              <a:rPr lang="ru-RU" sz="2400" b="1" dirty="0" smtClean="0"/>
              <a:t>Воспитатели: Распопова Ю. М., Медведева С. В. </a:t>
            </a:r>
            <a:endParaRPr lang="ru-RU" sz="2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2"/>
          <p:cNvSpPr>
            <a:spLocks noGrp="1" noChangeArrowheads="1"/>
          </p:cNvSpPr>
          <p:nvPr>
            <p:ph type="title" sz="quarter"/>
          </p:nvPr>
        </p:nvSpPr>
        <p:spPr>
          <a:xfrm>
            <a:off x="755576" y="332656"/>
            <a:ext cx="792480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Как это выглядит в темноте?</a:t>
            </a:r>
          </a:p>
        </p:txBody>
      </p:sp>
      <p:pic>
        <p:nvPicPr>
          <p:cNvPr id="15363" name="Picture 12" descr="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56100" y="3068638"/>
            <a:ext cx="2087563" cy="2819400"/>
          </a:xfrm>
          <a:ln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64" name="Picture 13" descr="300-REC-DE-002-0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588125" y="4076700"/>
            <a:ext cx="2381250" cy="2376488"/>
          </a:xfrm>
          <a:noFill/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5" name="Picture 14" descr="Девочка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0825" y="1484313"/>
            <a:ext cx="1960563" cy="3600450"/>
          </a:xfrm>
          <a:ln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15366" name="Picture 21" descr="2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39975" y="2276475"/>
            <a:ext cx="1944688" cy="3141663"/>
          </a:xfrm>
          <a:noFill/>
          <a:ln>
            <a:solidFill>
              <a:schemeClr val="bg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7" name="Номер слайда 8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27C4A42-3CC4-4174-BD13-0CB22D5F5A34}" type="slidenum">
              <a:rPr lang="ru-RU" smtClean="0">
                <a:solidFill>
                  <a:schemeClr val="bg1"/>
                </a:solidFill>
              </a:rPr>
              <a:pPr eaLnBrk="1" hangingPunct="1"/>
              <a:t>10</a:t>
            </a:fld>
            <a:endParaRPr lang="ru-RU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E0A68-8058-4F20-8D0B-8BA305AA4AC2}" type="slidenum">
              <a:rPr lang="ru-RU"/>
              <a:pPr>
                <a:defRPr/>
              </a:pPr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489075" y="590550"/>
            <a:ext cx="6107113" cy="4265613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388" name="TextBox 8"/>
          <p:cNvSpPr txBox="1">
            <a:spLocks noChangeArrowheads="1"/>
          </p:cNvSpPr>
          <p:nvPr/>
        </p:nvSpPr>
        <p:spPr bwMode="auto">
          <a:xfrm>
            <a:off x="1119188" y="5143500"/>
            <a:ext cx="6985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600" b="1">
                <a:solidFill>
                  <a:srgbClr val="002060"/>
                </a:solidFill>
              </a:rPr>
              <a:t>Фликер – мой дружок!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61864" y="260648"/>
            <a:ext cx="7704856" cy="200488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2400" dirty="0">
                <a:solidFill>
                  <a:srgbClr val="FF0000"/>
                </a:solidFill>
              </a:rPr>
              <a:t>Если я иду во тьме,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Никогда не страшно мне,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Ведь на курточке значок- светоотражающий,</a:t>
            </a:r>
            <a:br>
              <a:rPr lang="ru-RU" sz="2400" dirty="0">
                <a:solidFill>
                  <a:srgbClr val="FF0000"/>
                </a:solidFill>
              </a:rPr>
            </a:br>
            <a:r>
              <a:rPr lang="ru-RU" sz="2400" dirty="0">
                <a:solidFill>
                  <a:srgbClr val="FF0000"/>
                </a:solidFill>
              </a:rPr>
              <a:t>Как жучок-светлячок – он предупреждающий.</a:t>
            </a:r>
            <a:br>
              <a:rPr lang="ru-RU" sz="2400" dirty="0">
                <a:solidFill>
                  <a:srgbClr val="FF0000"/>
                </a:solidFill>
              </a:rPr>
            </a:b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733D2-EE6E-4029-A00A-F3E3461CBEC1}" type="slidenum">
              <a:rPr lang="ru-RU"/>
              <a:pPr>
                <a:defRPr/>
              </a:pPr>
              <a:t>12</a:t>
            </a:fld>
            <a:endParaRPr lang="ru-RU"/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827088" y="2349500"/>
            <a:ext cx="4572000" cy="184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FC000"/>
                </a:solidFill>
              </a:rPr>
              <a:t>В свете фар горит значок </a:t>
            </a:r>
            <a:endParaRPr lang="ru-RU" sz="2400">
              <a:solidFill>
                <a:srgbClr val="FFC000"/>
              </a:solidFill>
            </a:endParaRPr>
          </a:p>
          <a:p>
            <a:r>
              <a:rPr lang="ru-RU" sz="2400" b="1">
                <a:solidFill>
                  <a:srgbClr val="FFC000"/>
                </a:solidFill>
              </a:rPr>
              <a:t>Для шофёра – маячок.</a:t>
            </a:r>
            <a:endParaRPr lang="ru-RU" sz="2400">
              <a:solidFill>
                <a:srgbClr val="FFC000"/>
              </a:solidFill>
            </a:endParaRPr>
          </a:p>
          <a:p>
            <a:r>
              <a:rPr lang="ru-RU" sz="2400" b="1">
                <a:solidFill>
                  <a:srgbClr val="FFC000"/>
                </a:solidFill>
              </a:rPr>
              <a:t>Он увидит и поймёт</a:t>
            </a:r>
            <a:endParaRPr lang="ru-RU" sz="2400">
              <a:solidFill>
                <a:srgbClr val="FFC000"/>
              </a:solidFill>
            </a:endParaRPr>
          </a:p>
          <a:p>
            <a:r>
              <a:rPr lang="ru-RU" sz="2400" b="1">
                <a:solidFill>
                  <a:srgbClr val="FFC000"/>
                </a:solidFill>
              </a:rPr>
              <a:t>Ребёнок маленький идёт .</a:t>
            </a:r>
            <a:endParaRPr lang="ru-RU" sz="2400">
              <a:solidFill>
                <a:srgbClr val="FFC000"/>
              </a:solidFill>
            </a:endParaRPr>
          </a:p>
          <a:p>
            <a:r>
              <a:rPr lang="ru-RU" b="1"/>
              <a:t> </a:t>
            </a:r>
            <a:endParaRPr lang="ru-RU"/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4932363" y="3386138"/>
            <a:ext cx="4103687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B050"/>
                </a:solidFill>
              </a:rPr>
              <a:t>Фликер мой меня спасёт</a:t>
            </a:r>
            <a:endParaRPr lang="ru-RU" sz="2400">
              <a:solidFill>
                <a:srgbClr val="00B050"/>
              </a:solidFill>
            </a:endParaRPr>
          </a:p>
          <a:p>
            <a:r>
              <a:rPr lang="ru-RU" sz="2400" b="1">
                <a:solidFill>
                  <a:srgbClr val="00B050"/>
                </a:solidFill>
              </a:rPr>
              <a:t>Никогда не подведёт,</a:t>
            </a:r>
            <a:endParaRPr lang="ru-RU" sz="2400">
              <a:solidFill>
                <a:srgbClr val="00B050"/>
              </a:solidFill>
            </a:endParaRPr>
          </a:p>
          <a:p>
            <a:r>
              <a:rPr lang="ru-RU" sz="2400" b="1">
                <a:solidFill>
                  <a:srgbClr val="00B050"/>
                </a:solidFill>
              </a:rPr>
              <a:t>Я заметен на ходу,</a:t>
            </a:r>
            <a:endParaRPr lang="ru-RU" sz="2400">
              <a:solidFill>
                <a:srgbClr val="00B050"/>
              </a:solidFill>
            </a:endParaRPr>
          </a:p>
          <a:p>
            <a:r>
              <a:rPr lang="ru-RU" sz="2400" b="1">
                <a:solidFill>
                  <a:srgbClr val="00B050"/>
                </a:solidFill>
              </a:rPr>
              <a:t>Я в беду не попаду.</a:t>
            </a:r>
            <a:endParaRPr lang="ru-RU" sz="2400">
              <a:solidFill>
                <a:srgbClr val="00B050"/>
              </a:solidFill>
            </a:endParaRPr>
          </a:p>
          <a:p>
            <a:r>
              <a:rPr lang="ru-RU" b="1"/>
              <a:t> </a:t>
            </a:r>
            <a:endParaRPr lang="ru-RU"/>
          </a:p>
        </p:txBody>
      </p:sp>
      <p:sp>
        <p:nvSpPr>
          <p:cNvPr id="17414" name="Прямоугольник 6"/>
          <p:cNvSpPr>
            <a:spLocks noChangeArrowheads="1"/>
          </p:cNvSpPr>
          <p:nvPr/>
        </p:nvSpPr>
        <p:spPr bwMode="auto">
          <a:xfrm>
            <a:off x="811213" y="4941888"/>
            <a:ext cx="520065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sz="2400" b="1"/>
              <a:t>На  дороге надо дружно,</a:t>
            </a:r>
            <a:endParaRPr lang="ru-RU" sz="2400"/>
          </a:p>
          <a:p>
            <a:r>
              <a:rPr lang="ru-RU" sz="2400" b="1"/>
              <a:t>Помогать патрульной службе,</a:t>
            </a:r>
            <a:endParaRPr lang="ru-RU" sz="2400"/>
          </a:p>
          <a:p>
            <a:r>
              <a:rPr lang="ru-RU" sz="2400" b="1"/>
              <a:t>Обеспечить непременно</a:t>
            </a:r>
            <a:endParaRPr lang="ru-RU" sz="2400"/>
          </a:p>
          <a:p>
            <a:r>
              <a:rPr lang="ru-RU" sz="2400" b="1"/>
              <a:t>Безопасное движение!</a:t>
            </a:r>
            <a:endParaRPr 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8BC35D-0393-493B-BA9E-05A184E47746}" type="slidenum">
              <a:rPr lang="ru-RU">
                <a:solidFill>
                  <a:schemeClr val="bg1"/>
                </a:solidFill>
              </a:rPr>
              <a:pPr eaLnBrk="1" hangingPunct="1"/>
              <a:t>2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4100" name="AutoShape 2"/>
          <p:cNvSpPr>
            <a:spLocks noGrp="1" noChangeArrowheads="1"/>
          </p:cNvSpPr>
          <p:nvPr>
            <p:ph type="title"/>
          </p:nvPr>
        </p:nvSpPr>
        <p:spPr>
          <a:xfrm>
            <a:off x="1187624" y="404664"/>
            <a:ext cx="3600400" cy="1143000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4000" dirty="0" smtClean="0"/>
              <a:t>Цели акции: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00113" y="1412875"/>
            <a:ext cx="7488237" cy="4537075"/>
          </a:xfrm>
        </p:spPr>
        <p:txBody>
          <a:bodyPr/>
          <a:lstStyle/>
          <a:p>
            <a:r>
              <a:rPr lang="ru-RU" sz="2800" smtClean="0"/>
              <a:t>напоминание и закрепление основных правил безопасного поведения при передвижении в темное время суток;</a:t>
            </a:r>
          </a:p>
          <a:p>
            <a:r>
              <a:rPr lang="ru-RU" sz="2800" smtClean="0"/>
              <a:t>объяснить предназначение световозвращающих элементов;</a:t>
            </a:r>
          </a:p>
          <a:p>
            <a:r>
              <a:rPr lang="ru-RU" sz="2800" smtClean="0"/>
              <a:t>закрепить навыки ношения светоотражающих элементов, правила расположения на одежде и т. д. </a:t>
            </a:r>
          </a:p>
          <a:p>
            <a:endParaRPr lang="ru-RU" sz="28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82125E8-4D8D-4EAD-BE63-516789222D8B}" type="slidenum">
              <a:rPr lang="ru-RU">
                <a:solidFill>
                  <a:schemeClr val="bg1"/>
                </a:solidFill>
              </a:rPr>
              <a:pPr eaLnBrk="1" hangingPunct="1"/>
              <a:t>3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5124" name="AutoShap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6512511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Актуальность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42988" y="1484313"/>
            <a:ext cx="7561262" cy="4824412"/>
          </a:xfrm>
        </p:spPr>
        <p:txBody>
          <a:bodyPr/>
          <a:lstStyle/>
          <a:p>
            <a:pPr algn="just"/>
            <a:r>
              <a:rPr lang="ru-RU" sz="3200" smtClean="0"/>
              <a:t>В.В. Путин: «Масштабы аварий на дорогах напрямую угрожают национальной безопасности страны»</a:t>
            </a:r>
          </a:p>
          <a:p>
            <a:pPr algn="just"/>
            <a:r>
              <a:rPr lang="ru-RU" sz="3200" smtClean="0"/>
              <a:t>Каждый третий погибший на дорогах в возрасте 5-29 лет</a:t>
            </a:r>
          </a:p>
          <a:p>
            <a:pPr algn="just"/>
            <a:r>
              <a:rPr lang="ru-RU" sz="3200" smtClean="0"/>
              <a:t>Ежегодно 1500 детей погибает и свыше  25 000 детей получают ранения в ДТП</a:t>
            </a:r>
          </a:p>
          <a:p>
            <a:endParaRPr lang="ru-RU" sz="32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1DE0FE-AAA6-44EE-AD02-F13DF473BA89}" type="slidenum">
              <a:rPr lang="ru-RU">
                <a:solidFill>
                  <a:schemeClr val="bg1"/>
                </a:solidFill>
              </a:rPr>
              <a:pPr eaLnBrk="1" hangingPunct="1"/>
              <a:t>4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6148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476672"/>
            <a:ext cx="7016567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Дети- пешеходы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4213" y="1700213"/>
            <a:ext cx="7848600" cy="4176712"/>
          </a:xfrm>
        </p:spPr>
        <p:txBody>
          <a:bodyPr/>
          <a:lstStyle/>
          <a:p>
            <a:pPr algn="just"/>
            <a:r>
              <a:rPr lang="ru-RU" sz="3200" smtClean="0"/>
              <a:t>Основное количество пострадавших  в ДТП детей – пешеходы.</a:t>
            </a:r>
          </a:p>
          <a:p>
            <a:pPr algn="just"/>
            <a:r>
              <a:rPr lang="ru-RU" sz="3200" smtClean="0"/>
              <a:t>Ребёнку сложно оценить опасную ситуацию на дороге.</a:t>
            </a:r>
          </a:p>
          <a:p>
            <a:pPr algn="just"/>
            <a:r>
              <a:rPr lang="ru-RU" sz="3200" smtClean="0"/>
              <a:t>Водитель не всегда, особенно в тёмное время суток способен заметить маленького пешехода.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CD79C6-0B6F-4676-8920-7FB16445C52C}" type="slidenum">
              <a:rPr lang="ru-RU">
                <a:solidFill>
                  <a:schemeClr val="bg1"/>
                </a:solidFill>
              </a:rPr>
              <a:pPr eaLnBrk="1" hangingPunct="1"/>
              <a:t>5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7172" name="AutoShape 2"/>
          <p:cNvSpPr>
            <a:spLocks noGrp="1" noChangeArrowheads="1"/>
          </p:cNvSpPr>
          <p:nvPr>
            <p:ph type="title"/>
          </p:nvPr>
        </p:nvSpPr>
        <p:spPr>
          <a:xfrm>
            <a:off x="683568" y="476672"/>
            <a:ext cx="792088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для размышления</a:t>
            </a:r>
            <a:endParaRPr lang="ru-RU" sz="2800" dirty="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403350" y="2420938"/>
            <a:ext cx="6400800" cy="3475037"/>
          </a:xfrm>
        </p:spPr>
        <p:txBody>
          <a:bodyPr/>
          <a:lstStyle/>
          <a:p>
            <a:pPr algn="just"/>
            <a:r>
              <a:rPr lang="ru-RU" sz="2400" smtClean="0"/>
              <a:t>Сегодня основной вид ДТП в Российской Федерации – наезд на пешехода (до 45%)</a:t>
            </a:r>
          </a:p>
          <a:p>
            <a:pPr algn="just"/>
            <a:r>
              <a:rPr lang="ru-RU" sz="2400" smtClean="0"/>
              <a:t>Основная доля наездов на пешеходов совершается в тёмное время суток или в условиях недостаточной видимости.</a:t>
            </a:r>
          </a:p>
          <a:p>
            <a:pPr algn="just"/>
            <a:r>
              <a:rPr lang="ru-RU" sz="2400" smtClean="0"/>
              <a:t>В развитых странах пешеходы несут серьёзную ответственность за нарушение Правил дорожного движения.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157C01C-51E2-465A-8E0B-4D3468F1F6DF}" type="slidenum">
              <a:rPr lang="ru-RU">
                <a:solidFill>
                  <a:schemeClr val="bg1"/>
                </a:solidFill>
              </a:rPr>
              <a:pPr eaLnBrk="1" hangingPunct="1"/>
              <a:t>6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8196" name="AutoShape 2"/>
          <p:cNvSpPr>
            <a:spLocks noGrp="1" noChangeArrowheads="1"/>
          </p:cNvSpPr>
          <p:nvPr>
            <p:ph type="title"/>
          </p:nvPr>
        </p:nvSpPr>
        <p:spPr>
          <a:xfrm>
            <a:off x="1259632" y="332656"/>
            <a:ext cx="6512511" cy="1872208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Правила дорожного движения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1042988" y="2133600"/>
            <a:ext cx="6985000" cy="4032250"/>
          </a:xfrm>
        </p:spPr>
        <p:txBody>
          <a:bodyPr rtlCol="0">
            <a:normAutofit lnSpcReduction="10000"/>
          </a:bodyPr>
          <a:lstStyle/>
          <a:p>
            <a:pPr indent="-182880" algn="just" fontAlgn="auto">
              <a:buClr>
                <a:schemeClr val="accent6">
                  <a:lumMod val="75000"/>
                </a:schemeClr>
              </a:buClr>
              <a:defRPr/>
            </a:pP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«…при движении по обочинам или краю проезжей части в темное время суток или в условиях недостаточной видимости пешеходам рекомендуется иметь при себе предметы со </a:t>
            </a:r>
            <a:r>
              <a:rPr lang="ru-RU" sz="2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световозвращающими</a:t>
            </a:r>
            <a:r>
              <a:rPr lang="ru-RU" sz="2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элементами и обеспечивать видимость этих предметов водителями транспортных средств..» </a:t>
            </a:r>
          </a:p>
          <a:p>
            <a:pPr indent="-182880" algn="r" fontAlgn="auto">
              <a:buClr>
                <a:schemeClr val="accent6">
                  <a:lumMod val="75000"/>
                </a:schemeClr>
              </a:buClr>
              <a:buFont typeface="Wingdings" pitchFamily="2" charset="2"/>
              <a:buNone/>
              <a:defRPr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Правила дорожного движения Российской федерации в ред. Постановления Правительства РФ от 01.07.2015 г.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63B1AC6-65C4-4DE2-BBD7-62CE41132A75}" type="slidenum">
              <a:rPr lang="ru-RU">
                <a:solidFill>
                  <a:schemeClr val="bg1"/>
                </a:solidFill>
              </a:rPr>
              <a:pPr eaLnBrk="1" hangingPunct="1"/>
              <a:t>7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9220" name="AutoShape 2"/>
          <p:cNvSpPr>
            <a:spLocks noGrp="1" noChangeArrowheads="1"/>
          </p:cNvSpPr>
          <p:nvPr>
            <p:ph type="title"/>
          </p:nvPr>
        </p:nvSpPr>
        <p:spPr>
          <a:xfrm>
            <a:off x="827584" y="620688"/>
            <a:ext cx="8064896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Эффективность </a:t>
            </a:r>
            <a:r>
              <a:rPr lang="ru-RU" dirty="0" err="1" smtClean="0"/>
              <a:t>фликеров</a:t>
            </a:r>
            <a:endParaRPr lang="ru-RU" dirty="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827088" y="2636838"/>
            <a:ext cx="7705725" cy="2671762"/>
          </a:xfrm>
        </p:spPr>
        <p:txBody>
          <a:bodyPr/>
          <a:lstStyle/>
          <a:p>
            <a:pPr marL="0" indent="0">
              <a:lnSpc>
                <a:spcPct val="90000"/>
              </a:lnSpc>
              <a:buFont typeface="Georgia" pitchFamily="18" charset="0"/>
              <a:buNone/>
            </a:pPr>
            <a:r>
              <a:rPr lang="ru-RU" sz="3600" smtClean="0"/>
              <a:t>Ношение пешеходом фликера снижает риск наезда автомобиля в 6-8 раз </a:t>
            </a:r>
            <a:r>
              <a:rPr lang="ru-RU" sz="2400" smtClean="0"/>
              <a:t>(по данным европейских исследований)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5598C1A-BF54-432B-A603-D607C79C96B2}" type="slidenum">
              <a:rPr lang="ru-RU">
                <a:solidFill>
                  <a:schemeClr val="bg1"/>
                </a:solidFill>
              </a:rPr>
              <a:pPr eaLnBrk="1" hangingPunct="1"/>
              <a:t>8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0244" name="AutoShape 2"/>
          <p:cNvSpPr>
            <a:spLocks noGrp="1" noChangeArrowheads="1"/>
          </p:cNvSpPr>
          <p:nvPr>
            <p:ph type="title"/>
          </p:nvPr>
        </p:nvSpPr>
        <p:spPr>
          <a:xfrm>
            <a:off x="1187624" y="620688"/>
            <a:ext cx="6512511" cy="1143000"/>
          </a:xfrm>
        </p:spPr>
        <p:txBody>
          <a:bodyPr/>
          <a:lstStyle/>
          <a:p>
            <a:pPr marL="320040" indent="-320040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ru-RU" dirty="0" smtClean="0"/>
              <a:t>ПОЧЕМУ ФЛИКЕР?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971550" y="1989138"/>
            <a:ext cx="7272338" cy="3475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 тёмное время суток водитель замечает пешехода без фликера с расстояния 25-30 метров. Автомобиль на скорости 60 км/ч проезжает это расстояние за</a:t>
            </a:r>
            <a:r>
              <a:rPr lang="en-US" sz="2400" smtClean="0"/>
              <a:t> 1,5 </a:t>
            </a:r>
            <a:r>
              <a:rPr lang="ru-RU" sz="2400" smtClean="0"/>
              <a:t>секунды, водитель не успевает затормозить.</a:t>
            </a:r>
          </a:p>
          <a:p>
            <a:pPr>
              <a:lnSpc>
                <a:spcPct val="90000"/>
              </a:lnSpc>
            </a:pPr>
            <a:r>
              <a:rPr lang="ru-RU" sz="2400" smtClean="0"/>
              <a:t>Пешеход с фликером заметен в свете фар автомобиля на расстоянии 150 – 400 метров. У водителя есть достаточно времени для торможения.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5"/>
          <p:cNvSpPr>
            <a:spLocks noGrp="1"/>
          </p:cNvSpPr>
          <p:nvPr>
            <p:ph type="sldNum" sz="quarter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65ED871-0C4F-4CC7-A726-9663D2DA04A2}" type="slidenum">
              <a:rPr lang="ru-RU">
                <a:solidFill>
                  <a:schemeClr val="bg1"/>
                </a:solidFill>
              </a:rPr>
              <a:pPr eaLnBrk="1" hangingPunct="1"/>
              <a:t>9</a:t>
            </a:fld>
            <a:endParaRPr lang="ru-RU">
              <a:solidFill>
                <a:schemeClr val="bg1"/>
              </a:solidFill>
            </a:endParaRPr>
          </a:p>
        </p:txBody>
      </p:sp>
      <p:sp>
        <p:nvSpPr>
          <p:cNvPr id="11268" name="AutoShap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640960" cy="1143000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dirty="0" smtClean="0"/>
              <a:t>Как он может выглядеть?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485775" y="1484313"/>
            <a:ext cx="6400800" cy="720725"/>
          </a:xfrm>
        </p:spPr>
        <p:txBody>
          <a:bodyPr/>
          <a:lstStyle/>
          <a:p>
            <a:r>
              <a:rPr lang="ru-RU" sz="2800" smtClean="0"/>
              <a:t>Варианты дизайна фликеров:</a:t>
            </a:r>
            <a:endParaRPr lang="en-US" sz="2800" smtClean="0"/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14341" name="Picture 32" descr="Все фликер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565400"/>
            <a:ext cx="7888288" cy="356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682</TotalTime>
  <Words>394</Words>
  <Application>Microsoft Office PowerPoint</Application>
  <PresentationFormat>Экран (4:3)</PresentationFormat>
  <Paragraphs>59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 Акция  «Стань заметным в темноте»</vt:lpstr>
      <vt:lpstr>Цели акции:</vt:lpstr>
      <vt:lpstr>Актуальность</vt:lpstr>
      <vt:lpstr>Дети- пешеходы</vt:lpstr>
      <vt:lpstr>Информация  для размышления</vt:lpstr>
      <vt:lpstr>Правила дорожного движения</vt:lpstr>
      <vt:lpstr>Эффективность фликеров</vt:lpstr>
      <vt:lpstr>ПОЧЕМУ ФЛИКЕР?</vt:lpstr>
      <vt:lpstr>Как он может выглядеть?</vt:lpstr>
      <vt:lpstr>Как это выглядит в темноте?</vt:lpstr>
      <vt:lpstr>Презентация PowerPoint</vt:lpstr>
      <vt:lpstr>Если я иду во тьме, Никогда не страшно мне, Ведь на курточке значок- светоотражающий, Как жучок-светлячок – он предупреждающий. </vt:lpstr>
    </vt:vector>
  </TitlesOfParts>
  <Company>_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ДЕТИ НА ДОРОГАХ</dc:title>
  <dc:creator>Frolovsky</dc:creator>
  <cp:lastModifiedBy>Влад</cp:lastModifiedBy>
  <cp:revision>22</cp:revision>
  <dcterms:created xsi:type="dcterms:W3CDTF">2006-06-15T08:33:36Z</dcterms:created>
  <dcterms:modified xsi:type="dcterms:W3CDTF">2015-12-23T16:08:10Z</dcterms:modified>
</cp:coreProperties>
</file>