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82" r:id="rId8"/>
    <p:sldId id="283" r:id="rId9"/>
    <p:sldId id="284" r:id="rId10"/>
    <p:sldId id="285" r:id="rId11"/>
    <p:sldId id="287" r:id="rId12"/>
    <p:sldId id="286" r:id="rId13"/>
    <p:sldId id="272" r:id="rId14"/>
    <p:sldId id="274" r:id="rId15"/>
    <p:sldId id="273" r:id="rId16"/>
    <p:sldId id="288" r:id="rId17"/>
    <p:sldId id="289" r:id="rId18"/>
    <p:sldId id="290" r:id="rId19"/>
    <p:sldId id="277" r:id="rId20"/>
    <p:sldId id="278" r:id="rId21"/>
    <p:sldId id="276" r:id="rId22"/>
    <p:sldId id="291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66" d="100"/>
          <a:sy n="66" d="100"/>
        </p:scale>
        <p:origin x="-1422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8805834" cy="1143000"/>
          </a:xfrm>
        </p:spPr>
        <p:txBody>
          <a:bodyPr/>
          <a:lstStyle/>
          <a:p>
            <a:pPr algn="r"/>
            <a:r>
              <a:rPr lang="ru-RU" sz="3200" b="1" dirty="0" smtClean="0"/>
              <a:t>Воспитатель </a:t>
            </a:r>
          </a:p>
          <a:p>
            <a:pPr algn="r"/>
            <a:r>
              <a:rPr lang="ru-RU" sz="3200" b="1" dirty="0" smtClean="0"/>
              <a:t>МБДОУ </a:t>
            </a:r>
            <a:r>
              <a:rPr lang="ru-RU" sz="3200" b="1" dirty="0" err="1" smtClean="0"/>
              <a:t>д</a:t>
            </a:r>
            <a:r>
              <a:rPr lang="ru-RU" sz="3200" b="1" dirty="0" smtClean="0"/>
              <a:t>/с «Светлячок» г. Чаплыгина</a:t>
            </a:r>
          </a:p>
          <a:p>
            <a:pPr algn="r"/>
            <a:r>
              <a:rPr lang="ru-RU" sz="3200" b="1" dirty="0" smtClean="0"/>
              <a:t>Медведева Светлана Владимировна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305800" cy="1981200"/>
          </a:xfrm>
        </p:spPr>
        <p:txBody>
          <a:bodyPr/>
          <a:lstStyle/>
          <a:p>
            <a:r>
              <a:rPr lang="ru-RU" b="1" dirty="0" smtClean="0"/>
              <a:t>Мастер-класс </a:t>
            </a:r>
            <a:br>
              <a:rPr lang="ru-RU" b="1" dirty="0" smtClean="0"/>
            </a:br>
            <a:r>
              <a:rPr lang="ru-RU" b="1" dirty="0" smtClean="0"/>
              <a:t>«Здоровьесберегающие технологии в ДОУ»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629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8970898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6000792" cy="337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6789708989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61588" y="1781958"/>
            <a:ext cx="3500461" cy="622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n_fk-2020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5310312" cy="398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s://svetlyachek.okis.ru/gallery/1/0/5/1059/88338/1653936308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496"/>
            <a:ext cx="486618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789708989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6429388" cy="361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16789708989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091772" y="2051840"/>
            <a:ext cx="3357572" cy="5969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44952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Закончите предложение: </a:t>
            </a:r>
          </a:p>
          <a:p>
            <a:pPr algn="ctr"/>
            <a:endParaRPr lang="ru-RU" sz="3600" b="1" dirty="0" smtClean="0"/>
          </a:p>
          <a:p>
            <a:pPr algn="just"/>
            <a:r>
              <a:rPr lang="ru-RU" sz="4800" b="1" dirty="0" smtClean="0"/>
              <a:t>«Здоровым ребенок будет, </a:t>
            </a:r>
          </a:p>
          <a:p>
            <a:pPr algn="just"/>
            <a:r>
              <a:rPr lang="ru-RU" sz="4800" b="1" dirty="0" smtClean="0"/>
              <a:t>если …»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1843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472" y="428604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u="sng" dirty="0" smtClean="0"/>
              <a:t>Что такое осанка</a:t>
            </a:r>
            <a:r>
              <a:rPr lang="ru-RU" sz="5400" b="1" i="1" u="sng" dirty="0" smtClean="0"/>
              <a:t>?</a:t>
            </a:r>
            <a:endParaRPr lang="ru-RU" sz="5400" b="1" i="1" u="sng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95536" y="1484784"/>
            <a:ext cx="83198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/>
              <a:t> </a:t>
            </a:r>
          </a:p>
          <a:p>
            <a:pPr algn="just"/>
            <a:r>
              <a:rPr lang="ru-RU" sz="4400" u="sng" dirty="0"/>
              <a:t>Осанка</a:t>
            </a:r>
            <a:r>
              <a:rPr lang="ru-RU" sz="4400" dirty="0"/>
              <a:t> – это привычная непроизвольная поза человека в состоянии покоя и во время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60769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714356"/>
            <a:ext cx="4286280" cy="535785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900" b="1" i="1" dirty="0" smtClean="0">
                <a:solidFill>
                  <a:schemeClr val="tx1"/>
                </a:solidFill>
              </a:rPr>
              <a:t>«Стройность, величавость, приличие, красота…» </a:t>
            </a:r>
            <a:r>
              <a:rPr lang="ru-RU" sz="3900" b="1" dirty="0" smtClean="0">
                <a:solidFill>
                  <a:schemeClr val="tx1"/>
                </a:solidFill>
              </a:rPr>
              <a:t>- </a:t>
            </a:r>
          </a:p>
          <a:p>
            <a:pPr algn="just"/>
            <a:r>
              <a:rPr lang="ru-RU" sz="3000" b="1" dirty="0" smtClean="0">
                <a:solidFill>
                  <a:schemeClr val="tx1"/>
                </a:solidFill>
              </a:rPr>
              <a:t>так определял понятие «осанка» Владимир Иванович Даль – врач и языковед.</a:t>
            </a: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9218" name="AutoShape 2" descr="Даль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Даль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Даль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8" name="Picture 12" descr="В.И.Даль. Рис. П.Бореля, грав. Л.Серякова. 1860-е г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714776" cy="473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57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9708988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8970898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500042"/>
            <a:ext cx="344171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Статья: позиции бхаратанатьям. Пранам (намаскарам) Диваданс обучение танцу"/>
          <p:cNvPicPr>
            <a:picLocks noChangeAspect="1" noChangeArrowheads="1"/>
          </p:cNvPicPr>
          <p:nvPr/>
        </p:nvPicPr>
        <p:blipFill>
          <a:blip r:embed="rId2"/>
          <a:srcRect t="15485"/>
          <a:stretch>
            <a:fillRect/>
          </a:stretch>
        </p:blipFill>
        <p:spPr bwMode="auto">
          <a:xfrm>
            <a:off x="642910" y="785794"/>
            <a:ext cx="39186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786314" y="571480"/>
            <a:ext cx="373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Упражнение </a:t>
            </a:r>
          </a:p>
          <a:p>
            <a:pPr algn="ctr"/>
            <a:r>
              <a:rPr lang="ru-RU" sz="4000" b="1" i="1" dirty="0" smtClean="0"/>
              <a:t>«Тренировка»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2285992"/>
            <a:ext cx="35719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Участники кладут книгу на голову, ставят руки на пояс и медленно поднимаются на носки, затем опускаются на полную стопу.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357166"/>
            <a:ext cx="3557598" cy="121444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Упражнение «За водой»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071678"/>
            <a:ext cx="33575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Положить книгу на голову и пройти по импровизирован-ной тропе к ручью. При этом необходимо </a:t>
            </a:r>
            <a:r>
              <a:rPr lang="ru-RU" sz="2800" b="1" dirty="0" smtClean="0"/>
              <a:t>сохранить равновесие </a:t>
            </a:r>
            <a:r>
              <a:rPr lang="ru-RU" sz="2800" b="1" dirty="0" smtClean="0"/>
              <a:t>и не уронить книгу.</a:t>
            </a:r>
            <a:endParaRPr lang="ru-RU" sz="2800" b="1" dirty="0"/>
          </a:p>
        </p:txBody>
      </p:sp>
      <p:pic>
        <p:nvPicPr>
          <p:cNvPr id="7" name="Рисунок 6" descr="16789708988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4214842" cy="5619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301038" cy="1643074"/>
          </a:xfrm>
        </p:spPr>
        <p:txBody>
          <a:bodyPr>
            <a:noAutofit/>
          </a:bodyPr>
          <a:lstStyle/>
          <a:p>
            <a:pPr algn="just"/>
            <a:r>
              <a:rPr lang="ru-RU" sz="3200" b="1" i="1" u="sng" dirty="0" smtClean="0">
                <a:cs typeface="Aharoni" pitchFamily="2" charset="-79"/>
              </a:rPr>
              <a:t>Цель: </a:t>
            </a:r>
            <a:r>
              <a:rPr lang="ru-RU" sz="2800" b="1" dirty="0" smtClean="0">
                <a:cs typeface="Aharoni" pitchFamily="2" charset="-79"/>
              </a:rPr>
              <a:t/>
            </a:r>
            <a:br>
              <a:rPr lang="ru-RU" sz="2800" b="1" dirty="0" smtClean="0">
                <a:cs typeface="Aharoni" pitchFamily="2" charset="-79"/>
              </a:rPr>
            </a:br>
            <a:r>
              <a:rPr lang="ru-RU" sz="3200" b="1" dirty="0" smtClean="0">
                <a:cs typeface="Aharoni" pitchFamily="2" charset="-79"/>
              </a:rPr>
              <a:t>заинтересовать педагогов проблемой  формирования основ здорового жизни у дошкольников.</a:t>
            </a:r>
            <a:endParaRPr lang="ru-RU" sz="3200" b="1" dirty="0">
              <a:cs typeface="Aharoni" pitchFamily="2" charset="-79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57158" y="2285992"/>
            <a:ext cx="8572560" cy="4572008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7000" b="1" i="1" u="sng" dirty="0">
                <a:latin typeface="+mj-lt"/>
                <a:ea typeface="Arial Unicode MS" pitchFamily="34" charset="-128"/>
                <a:cs typeface="Arial Unicode MS" pitchFamily="34" charset="-128"/>
              </a:rPr>
              <a:t>Задачи</a:t>
            </a:r>
            <a:r>
              <a:rPr lang="ru-RU" sz="7000" b="1" i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60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ru-RU" sz="6000" dirty="0">
                <a:latin typeface="+mj-lt"/>
                <a:ea typeface="Arial Unicode MS" pitchFamily="34" charset="-128"/>
                <a:cs typeface="Arial Unicode MS" pitchFamily="34" charset="-128"/>
              </a:rPr>
              <a:t>Привлечь внимание и заинтересовать педагогов к </a:t>
            </a:r>
            <a:r>
              <a:rPr lang="ru-RU" sz="6000" dirty="0" err="1">
                <a:latin typeface="+mj-lt"/>
                <a:ea typeface="Arial Unicode MS" pitchFamily="34" charset="-128"/>
                <a:cs typeface="Arial Unicode MS" pitchFamily="34" charset="-128"/>
              </a:rPr>
              <a:t>здоровьесберегающим</a:t>
            </a:r>
            <a:r>
              <a:rPr lang="ru-RU" sz="6000" dirty="0">
                <a:latin typeface="+mj-lt"/>
                <a:ea typeface="Arial Unicode MS" pitchFamily="34" charset="-128"/>
                <a:cs typeface="Arial Unicode MS" pitchFamily="34" charset="-128"/>
              </a:rPr>
              <a:t> технологиям </a:t>
            </a:r>
            <a:r>
              <a:rPr lang="ru-RU" sz="6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в ДОУ.</a:t>
            </a:r>
          </a:p>
          <a:p>
            <a:pPr lvl="0" algn="just"/>
            <a:endParaRPr lang="ru-RU" sz="60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ru-RU" sz="6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С помощью мастер-класса передать свой опыт по формированию правильной осанки у дошкольников путем прямого и комментированного показа последовательности действий, методов, приемов и форм педагогической деятельности.</a:t>
            </a:r>
          </a:p>
          <a:p>
            <a:pPr lvl="0" algn="just"/>
            <a:endParaRPr lang="ru-RU" sz="6000" dirty="0" smtClean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60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обеспечить атмосферу доброжелательности, комфортности в общении.</a:t>
            </a:r>
          </a:p>
          <a:p>
            <a:pPr lvl="0"/>
            <a:endParaRPr lang="ru-RU" sz="2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428604"/>
            <a:ext cx="7572428" cy="92869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700" b="1" i="1" dirty="0" smtClean="0">
                <a:solidFill>
                  <a:schemeClr val="tx1"/>
                </a:solidFill>
              </a:rPr>
              <a:t>Упражнение «Препятствие»</a:t>
            </a:r>
          </a:p>
        </p:txBody>
      </p:sp>
      <p:pic>
        <p:nvPicPr>
          <p:cNvPr id="19458" name="Picture 2" descr="https://img1.liveinternet.ru/images/attach/c/2/67/132/67132747_257808_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143248"/>
            <a:ext cx="5500726" cy="3484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1142984"/>
            <a:ext cx="814393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Построиться в одну шеренгу.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Поставить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руки на пояс и, держа книгу на голове, перешагивать через полосу препятствий – «морские волны» (воздушные шары).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966" y="160338"/>
            <a:ext cx="8329642" cy="10429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</a:rPr>
              <a:t>Упражнение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3600" b="1" i="1" dirty="0" smtClean="0">
                <a:solidFill>
                  <a:schemeClr val="tx1"/>
                </a:solidFill>
              </a:rPr>
              <a:t>«Индийский танец»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1643050"/>
            <a:ext cx="446335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500" b="1" dirty="0" smtClean="0"/>
              <a:t>. Развести руки в стороны и, неся книгу на голове, пройти 5 шагов вперед  и обратно.</a:t>
            </a:r>
          </a:p>
          <a:p>
            <a:r>
              <a:rPr lang="ru-RU" sz="2500" b="1" dirty="0" smtClean="0"/>
              <a:t>2. Разбиться на пары, взяться за руки, подойти близко друг к другу, отойти назад, поднять руки вверх и опустить.</a:t>
            </a:r>
          </a:p>
          <a:p>
            <a:r>
              <a:rPr lang="ru-RU" sz="2500" b="1" dirty="0" smtClean="0"/>
              <a:t>3.  Повернуться друг к другу спиной, взяться за руки, поднять руки над головой.</a:t>
            </a:r>
            <a:endParaRPr lang="ru-RU" sz="2500" b="1" dirty="0"/>
          </a:p>
        </p:txBody>
      </p:sp>
      <p:sp>
        <p:nvSpPr>
          <p:cNvPr id="6146" name="AutoShape 2" descr="Индийский танец&quot;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Индийский танец&quot;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Индийский танец&quot; - YouTube"/>
          <p:cNvPicPr>
            <a:picLocks noChangeAspect="1" noChangeArrowheads="1"/>
          </p:cNvPicPr>
          <p:nvPr/>
        </p:nvPicPr>
        <p:blipFill>
          <a:blip r:embed="rId2"/>
          <a:srcRect l="6329" r="18987"/>
          <a:stretch>
            <a:fillRect/>
          </a:stretch>
        </p:blipFill>
        <p:spPr bwMode="auto">
          <a:xfrm>
            <a:off x="154020" y="2204864"/>
            <a:ext cx="4214842" cy="317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29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0432" y="642918"/>
            <a:ext cx="514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Упражнение </a:t>
            </a:r>
          </a:p>
          <a:p>
            <a:pPr algn="ctr"/>
            <a:r>
              <a:rPr lang="ru-RU" sz="3600" b="1" i="1" dirty="0" smtClean="0"/>
              <a:t>«Воспоминание об Индии»</a:t>
            </a:r>
          </a:p>
          <a:p>
            <a:pPr algn="ctr"/>
            <a:endParaRPr lang="ru-RU" sz="3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00562" y="3143248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На блокноте нарисовать свои впечатления от путешествия по </a:t>
            </a:r>
            <a:r>
              <a:rPr lang="ru-RU" sz="3200" b="1" dirty="0" smtClean="0"/>
              <a:t>Индии, держа книгу на голове.</a:t>
            </a:r>
            <a:endParaRPr lang="ru-RU" sz="3200" b="1" dirty="0"/>
          </a:p>
        </p:txBody>
      </p:sp>
      <p:pic>
        <p:nvPicPr>
          <p:cNvPr id="5" name="Рисунок 4" descr="167897089886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3854606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488" y="428604"/>
            <a:ext cx="3705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/>
              <a:t>РЕФЛЕКСИЯ</a:t>
            </a:r>
            <a:endParaRPr lang="ru-RU" sz="48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35824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/>
              <a:t>Сегодняшний </a:t>
            </a:r>
            <a:r>
              <a:rPr lang="ru-RU" sz="3200" b="1" dirty="0" smtClean="0"/>
              <a:t>мастер-класс мне помог убедиться</a:t>
            </a:r>
            <a:r>
              <a:rPr lang="ru-RU" sz="3200" b="1" dirty="0" smtClean="0"/>
              <a:t>…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/>
              <a:t>Выполнять </a:t>
            </a:r>
            <a:r>
              <a:rPr lang="ru-RU" sz="3200" b="1" dirty="0" smtClean="0"/>
              <a:t>задания мне помогло</a:t>
            </a:r>
            <a:r>
              <a:rPr lang="ru-RU" sz="3200" b="1" dirty="0" smtClean="0"/>
              <a:t>…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/>
              <a:t>В </a:t>
            </a:r>
            <a:r>
              <a:rPr lang="ru-RU" sz="3200" b="1" dirty="0" smtClean="0"/>
              <a:t>ходе мастер-класса мне было</a:t>
            </a:r>
            <a:r>
              <a:rPr lang="ru-RU" sz="3200" b="1" dirty="0" smtClean="0"/>
              <a:t>…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200" b="1" dirty="0" smtClean="0"/>
              <a:t>Я </a:t>
            </a:r>
            <a:r>
              <a:rPr lang="ru-RU" sz="3200" b="1" dirty="0" smtClean="0"/>
              <a:t>оцениваю мастер-класс…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29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608491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СПАСИБО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ЗА ВНИМАНИЕ!</a:t>
            </a:r>
            <a:br>
              <a:rPr lang="ru-RU" sz="9600" dirty="0" smtClean="0">
                <a:solidFill>
                  <a:schemeClr val="tx1"/>
                </a:solidFill>
              </a:rPr>
            </a:b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9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228928"/>
          </a:xfrm>
        </p:spPr>
        <p:txBody>
          <a:bodyPr/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357166"/>
            <a:ext cx="81439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 smtClean="0"/>
              <a:t>Русский врач и писатель </a:t>
            </a:r>
            <a:r>
              <a:rPr lang="ru-RU" sz="3600" i="1" u="sng" dirty="0" err="1" smtClean="0"/>
              <a:t>Викентий</a:t>
            </a:r>
            <a:r>
              <a:rPr lang="ru-RU" sz="3600" i="1" u="sng" dirty="0" smtClean="0"/>
              <a:t> </a:t>
            </a:r>
            <a:r>
              <a:rPr lang="ru-RU" sz="3600" i="1" u="sng" dirty="0" err="1" smtClean="0"/>
              <a:t>Викентьевич</a:t>
            </a:r>
            <a:r>
              <a:rPr lang="ru-RU" sz="3600" i="1" u="sng" dirty="0" smtClean="0"/>
              <a:t> Вересаев: 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«С ним не страшны никакие испытания, его потерять – значит, потерять всё; без него нет ни свободы, нет независимости; человек становится рабом окружающих людей и обстановки; оно высшее и необходимое благо, а, между тем, удержать его так трудно.»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374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571480"/>
            <a:ext cx="785818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dirty="0" smtClean="0"/>
              <a:t> «Здоровье – это состояние полного физического психического и социального благополучия, а не просто отсутствие болезней или физических дефектов».</a:t>
            </a:r>
          </a:p>
          <a:p>
            <a:pPr algn="r"/>
            <a:endParaRPr lang="ru-RU" sz="4000" dirty="0" smtClean="0"/>
          </a:p>
          <a:p>
            <a:pPr algn="r"/>
            <a:r>
              <a:rPr lang="ru-RU" sz="4000" dirty="0" smtClean="0"/>
              <a:t>(</a:t>
            </a:r>
            <a:r>
              <a:rPr lang="ru-RU" sz="2800" dirty="0" smtClean="0"/>
              <a:t>Всемирная Организация Здравоохранения)</a:t>
            </a:r>
          </a:p>
          <a:p>
            <a:pPr algn="just"/>
            <a:endParaRPr lang="ru-RU" sz="4000" dirty="0" smtClean="0"/>
          </a:p>
          <a:p>
            <a:pPr algn="just"/>
            <a:endParaRPr lang="ru-RU" sz="4000" dirty="0" smtClean="0"/>
          </a:p>
          <a:p>
            <a:pPr algn="just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50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0034" y="571480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u="sng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Здоровьесберегающая</a:t>
            </a:r>
            <a:r>
              <a:rPr lang="ru-RU" sz="3600" b="1" i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технология </a:t>
            </a:r>
            <a:r>
              <a:rPr lang="ru-RU" i="1" dirty="0" smtClean="0"/>
              <a:t>– </a:t>
            </a:r>
            <a:r>
              <a:rPr lang="ru-RU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это целостная система воспитательно-оздоровительных, коррекционных и профилактических мероприятий, которые осуществляются в процессе взаимодействия ребёнка и педагога, ребёнка и родителей, ребёнка и медицинского работника.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2800" b="1" i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Цель здоровьесберегающих технологий:</a:t>
            </a:r>
            <a:r>
              <a:rPr lang="ru-RU" sz="2800" b="1" u="sng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обеспечить дошкольнику возможность не только сохранения здоровья, но и его укрепления.</a:t>
            </a:r>
            <a:endParaRPr lang="ru-RU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8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8970898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571744"/>
            <a:ext cx="514583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6789708987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4810239" cy="360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970898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494675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8970898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643182"/>
            <a:ext cx="4991110" cy="374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30303_113749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60" y="285728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 descr="https://svetlyachek.okis.ru/gallery/1/0/5/1059/88338/P1140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14620"/>
            <a:ext cx="5500726" cy="365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8970898887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2735"/>
          <a:stretch>
            <a:fillRect/>
          </a:stretch>
        </p:blipFill>
        <p:spPr>
          <a:xfrm>
            <a:off x="285719" y="357165"/>
            <a:ext cx="6011685" cy="328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6789708988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357562"/>
            <a:ext cx="5786446" cy="325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426</TotalTime>
  <Words>447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Мастер-класс  «Здоровьесберегающие технологии в ДОУ»</vt:lpstr>
      <vt:lpstr>Цель:  заинтересовать педагогов проблемой  формирования основ здорового жизни у дошкольников.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«Воспитатель года» на тему: «Здоровьесберегающие технологии»</dc:title>
  <dc:creator>Pixel</dc:creator>
  <cp:lastModifiedBy>vlad raspopov</cp:lastModifiedBy>
  <cp:revision>41</cp:revision>
  <dcterms:created xsi:type="dcterms:W3CDTF">2018-12-18T19:56:39Z</dcterms:created>
  <dcterms:modified xsi:type="dcterms:W3CDTF">2023-03-17T16:56:08Z</dcterms:modified>
</cp:coreProperties>
</file>