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83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6" r:id="rId20"/>
    <p:sldId id="277" r:id="rId21"/>
    <p:sldId id="278" r:id="rId22"/>
    <p:sldId id="279" r:id="rId23"/>
    <p:sldId id="280" r:id="rId24"/>
    <p:sldId id="274" r:id="rId25"/>
    <p:sldId id="275" r:id="rId26"/>
    <p:sldId id="281" r:id="rId27"/>
    <p:sldId id="282" r:id="rId28"/>
    <p:sldId id="273" r:id="rId2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6466" autoAdjust="0"/>
  </p:normalViewPr>
  <p:slideViewPr>
    <p:cSldViewPr>
      <p:cViewPr varScale="1">
        <p:scale>
          <a:sx n="107" d="100"/>
          <a:sy n="107" d="100"/>
        </p:scale>
        <p:origin x="-100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3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EAF463A-BC7C-46EE-9F1E-7F377CCA4891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990600"/>
            <a:ext cx="8001000" cy="2514600"/>
          </a:xfrm>
        </p:spPr>
        <p:txBody>
          <a:bodyPr/>
          <a:lstStyle/>
          <a:p>
            <a:r>
              <a:rPr lang="ru-RU" sz="4800" b="1" i="1" dirty="0" smtClean="0">
                <a:solidFill>
                  <a:srgbClr val="7030A0"/>
                </a:solidFill>
                <a:latin typeface="Monotype Corsiva" pitchFamily="66" charset="0"/>
              </a:rPr>
              <a:t>Презентация для воспитателей </a:t>
            </a:r>
            <a:br>
              <a:rPr lang="ru-RU" sz="4800" b="1" i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4800" b="1" i="1" dirty="0" smtClean="0">
                <a:solidFill>
                  <a:srgbClr val="7030A0"/>
                </a:solidFill>
                <a:latin typeface="Monotype Corsiva" pitchFamily="66" charset="0"/>
              </a:rPr>
              <a:t>на тему:</a:t>
            </a:r>
            <a:r>
              <a:rPr lang="ru-RU" sz="4000" b="1" i="1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4000" b="1" i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ВИДЫ  НЕТРАДИЦИОННЫХ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ТЕХНИК  РИСОВАНИЯ» 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24400" y="4191000"/>
            <a:ext cx="4114800" cy="1143000"/>
          </a:xfrm>
        </p:spPr>
        <p:txBody>
          <a:bodyPr/>
          <a:lstStyle/>
          <a:p>
            <a:pPr algn="r"/>
            <a:r>
              <a:rPr lang="ru-RU" sz="2000" b="1" i="1" dirty="0" smtClean="0">
                <a:solidFill>
                  <a:srgbClr val="0D23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Подготовил: воспитатель</a:t>
            </a:r>
          </a:p>
          <a:p>
            <a:pPr algn="r"/>
            <a:r>
              <a:rPr lang="ru-RU" sz="2000" b="1" i="1" dirty="0" smtClean="0">
                <a:solidFill>
                  <a:srgbClr val="0D23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МБДОУ </a:t>
            </a:r>
            <a:r>
              <a:rPr lang="ru-RU" sz="2000" b="1" i="1" dirty="0" err="1" smtClean="0">
                <a:solidFill>
                  <a:srgbClr val="0D23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b="1" i="1" dirty="0" smtClean="0">
                <a:solidFill>
                  <a:srgbClr val="0D23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/с «Светлячок»</a:t>
            </a:r>
          </a:p>
          <a:p>
            <a:pPr algn="r"/>
            <a:r>
              <a:rPr lang="ru-RU" sz="2000" b="1" i="1" dirty="0" smtClean="0">
                <a:solidFill>
                  <a:srgbClr val="0D23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 Чаплыгина </a:t>
            </a:r>
          </a:p>
          <a:p>
            <a:pPr algn="r"/>
            <a:r>
              <a:rPr lang="ru-RU" sz="2000" b="1" i="1" dirty="0" smtClean="0">
                <a:solidFill>
                  <a:srgbClr val="0D23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Федосова Олеся Алексеевна </a:t>
            </a:r>
          </a:p>
          <a:p>
            <a:pPr algn="r">
              <a:lnSpc>
                <a:spcPct val="50000"/>
              </a:lnSpc>
            </a:pPr>
            <a:endParaRPr lang="ru-RU" sz="20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85800"/>
            <a:ext cx="7886700" cy="25908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Рисование мятой бумагой</a:t>
            </a:r>
            <a:r>
              <a:rPr lang="ru-RU" sz="2800" b="1" i="1" dirty="0" smtClean="0">
                <a:solidFill>
                  <a:srgbClr val="7030A0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– это весьма занятная техника рисования, которая дает простор для фантазии и свободу маленьким ручкам. Увлекательным является даже процесс подготовки к занятию. Бумажные комочки, которыми собственно и будет выполняться работа, дети с удовольствием могут намять сами.</a:t>
            </a:r>
            <a:br>
              <a:rPr lang="ru-RU" sz="2400" dirty="0" smtClean="0">
                <a:solidFill>
                  <a:srgbClr val="C00000"/>
                </a:solidFill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4098" name="Picture 2" descr="G:\картинки\2ea80207c5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24400" y="3124200"/>
            <a:ext cx="3810000" cy="274320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  <p:pic>
        <p:nvPicPr>
          <p:cNvPr id="4099" name="Picture 3" descr="G:\картинки\ris4.gif"/>
          <p:cNvPicPr>
            <a:picLocks noChangeAspect="1" noChangeArrowheads="1"/>
          </p:cNvPicPr>
          <p:nvPr/>
        </p:nvPicPr>
        <p:blipFill>
          <a:blip r:embed="rId3" cstate="print"/>
          <a:srcRect l="4263" t="2957" r="4079" b="11275"/>
          <a:stretch>
            <a:fillRect/>
          </a:stretch>
        </p:blipFill>
        <p:spPr bwMode="auto">
          <a:xfrm>
            <a:off x="685800" y="3124200"/>
            <a:ext cx="3657600" cy="27432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</p:spTree>
  </p:cSld>
  <p:clrMapOvr>
    <a:masterClrMapping/>
  </p:clrMapOvr>
  <p:transition advClick="0" advTm="5538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7886700" cy="23622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Ниткография</a:t>
            </a:r>
            <a:r>
              <a:rPr lang="ru-RU" sz="2400" dirty="0" smtClean="0">
                <a:solidFill>
                  <a:srgbClr val="C00000"/>
                </a:solidFill>
              </a:rPr>
              <a:t> – это интересная техника рисования нитями. В этой технике линии образуются после приклеивания нитей. На основу наноситься клей и выбранное изображение шаг за шагом заполняется слоями ниточек. </a:t>
            </a:r>
            <a:r>
              <a:rPr lang="ru-RU" sz="2400" i="1" u="sng" dirty="0" smtClean="0"/>
              <a:t/>
            </a:r>
            <a:br>
              <a:rPr lang="ru-RU" sz="2400" i="1" u="sng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5123" name="Picture 3" descr="G:\картинки\5787ba05f0645efbf9cbc34186fa6238.jpg.jpg"/>
          <p:cNvPicPr>
            <a:picLocks noChangeAspect="1" noChangeArrowheads="1"/>
          </p:cNvPicPr>
          <p:nvPr/>
        </p:nvPicPr>
        <p:blipFill>
          <a:blip r:embed="rId2" cstate="print"/>
          <a:srcRect l="9836" t="13637" r="3279" b="4545"/>
          <a:stretch>
            <a:fillRect/>
          </a:stretch>
        </p:blipFill>
        <p:spPr bwMode="auto">
          <a:xfrm>
            <a:off x="4724400" y="2971800"/>
            <a:ext cx="3962400" cy="27432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  <p:pic>
        <p:nvPicPr>
          <p:cNvPr id="1026" name="Picture 2" descr="F:\картинки\90e284d1cf109d282658f5d4147855ec.jpg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900" y="2971800"/>
            <a:ext cx="3759200" cy="28194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</p:spTree>
  </p:cSld>
  <p:clrMapOvr>
    <a:masterClrMapping/>
  </p:clrMapOvr>
  <p:transition advTm="5725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85800"/>
            <a:ext cx="7886700" cy="1905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Граттаж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solidFill>
                  <a:srgbClr val="C00000"/>
                </a:solidFill>
              </a:rPr>
              <a:t> — способ выполнения рисунка путём процарапывания пером или острым инструментом бумаги или картона, залитых тушью. Другое название техники — воскография.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6146" name="Picture 2" descr="G:\картинки\gratag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846" t="4161" r="3846" b="4291"/>
          <a:stretch>
            <a:fillRect/>
          </a:stretch>
        </p:blipFill>
        <p:spPr bwMode="auto">
          <a:xfrm>
            <a:off x="381000" y="2590800"/>
            <a:ext cx="4038600" cy="3048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  <p:pic>
        <p:nvPicPr>
          <p:cNvPr id="2050" name="Picture 2" descr="F:\картинки\267272d35142a91ca2dbb623fad63005.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590800"/>
            <a:ext cx="4114800" cy="30480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</p:spTree>
  </p:cSld>
  <p:clrMapOvr>
    <a:masterClrMapping/>
  </p:clrMapOvr>
  <p:transition advTm="5912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533400"/>
            <a:ext cx="7886700" cy="23622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Кляксография</a:t>
            </a:r>
            <a:r>
              <a:rPr lang="ru-RU" sz="2400" dirty="0" smtClean="0"/>
              <a:t> </a:t>
            </a:r>
            <a:r>
              <a:rPr lang="ru-RU" sz="2400" dirty="0" smtClean="0">
                <a:solidFill>
                  <a:srgbClr val="C00000"/>
                </a:solidFill>
              </a:rPr>
              <a:t>- это разновидность графической техники, основанная на преобразовании пятен-клякс в нужные реальные или фантастические образы. 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Рисунок в этой технике исполняется: тушью, чернилами, акварелью, гуашью.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7170" name="Picture 2" descr="G:\картинки\images (99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819400"/>
            <a:ext cx="3962400" cy="28194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pic>
        <p:nvPicPr>
          <p:cNvPr id="7171" name="Picture 3" descr="G:\картинки\228759392.342340873.jpeg"/>
          <p:cNvPicPr>
            <a:picLocks noChangeAspect="1" noChangeArrowheads="1"/>
          </p:cNvPicPr>
          <p:nvPr/>
        </p:nvPicPr>
        <p:blipFill>
          <a:blip r:embed="rId3" cstate="print"/>
          <a:srcRect l="8750" t="10000" r="5000" b="10000"/>
          <a:stretch>
            <a:fillRect/>
          </a:stretch>
        </p:blipFill>
        <p:spPr bwMode="auto">
          <a:xfrm>
            <a:off x="4648200" y="2819400"/>
            <a:ext cx="4038600" cy="28194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</p:spTree>
  </p:cSld>
  <p:clrMapOvr>
    <a:masterClrMapping/>
  </p:clrMapOvr>
  <p:transition advTm="5585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85800"/>
            <a:ext cx="7886700" cy="19812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Пальчиковая живопись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способствует раннему развитию творческих способностей.Не важно что он нарисовал и как он нарисовал, важно то с каким удовольствием он это делает. 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026" name="Picture 2" descr="G:\картинки\09685b11483a44273a7d2ac86ce7441c.jp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743200"/>
            <a:ext cx="4267200" cy="32004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pic>
        <p:nvPicPr>
          <p:cNvPr id="8196" name="Picture 4" descr="G:\картинки\img1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743200"/>
            <a:ext cx="3962400" cy="32004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</p:spTree>
  </p:cSld>
  <p:clrMapOvr>
    <a:masterClrMapping/>
  </p:clrMapOvr>
  <p:transition advTm="5539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09600"/>
            <a:ext cx="7886700" cy="17526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Монотипия</a:t>
            </a:r>
            <a:r>
              <a:rPr lang="ru-RU" sz="2400" dirty="0" smtClean="0"/>
              <a:t> </a:t>
            </a:r>
            <a:r>
              <a:rPr lang="ru-RU" sz="2400" dirty="0" smtClean="0">
                <a:solidFill>
                  <a:srgbClr val="C00000"/>
                </a:solidFill>
              </a:rPr>
              <a:t>- это графическая техника. Рисунок наносится сначала на ровную и гладкую поверхность, а потом он отпечатывается на другую поверхность.</a:t>
            </a:r>
            <a:br>
              <a:rPr lang="ru-RU" sz="2400" dirty="0" smtClean="0">
                <a:solidFill>
                  <a:srgbClr val="C00000"/>
                </a:solidFill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9218" name="Picture 2" descr="G:\картинки\32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2286001"/>
            <a:ext cx="4191000" cy="3276600"/>
          </a:xfrm>
          <a:prstGeom prst="rect">
            <a:avLst/>
          </a:prstGeom>
          <a:noFill/>
        </p:spPr>
      </p:pic>
      <p:pic>
        <p:nvPicPr>
          <p:cNvPr id="3074" name="Picture 2" descr="F:\картинки\Монотипия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362200"/>
            <a:ext cx="3834156" cy="31242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</p:spTree>
  </p:cSld>
  <p:clrMapOvr>
    <a:masterClrMapping/>
  </p:clrMapOvr>
  <p:transition advTm="5398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838200"/>
            <a:ext cx="7886700" cy="9906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Мраморная бумага</a:t>
            </a:r>
            <a:r>
              <a:rPr lang="ru-RU" sz="2800" b="1" i="1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– это нетрадиционная техника рисования с помощью смешивания пены для бритья и красок.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10243" name="Picture 3" descr="G:\картинки\203946905.321921741.jpeg"/>
          <p:cNvPicPr>
            <a:picLocks noChangeAspect="1" noChangeArrowheads="1"/>
          </p:cNvPicPr>
          <p:nvPr/>
        </p:nvPicPr>
        <p:blipFill>
          <a:blip r:embed="rId2" cstate="print"/>
          <a:srcRect t="6667" b="13333"/>
          <a:stretch>
            <a:fillRect/>
          </a:stretch>
        </p:blipFill>
        <p:spPr bwMode="auto">
          <a:xfrm>
            <a:off x="4572000" y="2438400"/>
            <a:ext cx="4114800" cy="30480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pic>
        <p:nvPicPr>
          <p:cNvPr id="4098" name="Picture 2" descr="F:\картинки\IMG_883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438400"/>
            <a:ext cx="4070351" cy="305276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</p:spTree>
  </p:cSld>
  <p:clrMapOvr>
    <a:masterClrMapping/>
  </p:clrMapOvr>
  <p:transition advTm="5273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886700" cy="14478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Фроттаж</a:t>
            </a:r>
            <a:r>
              <a:rPr lang="ru-RU" sz="2400" dirty="0" smtClean="0"/>
              <a:t> </a:t>
            </a:r>
            <a:r>
              <a:rPr lang="ru-RU" sz="2400" dirty="0" smtClean="0">
                <a:solidFill>
                  <a:srgbClr val="C00000"/>
                </a:solidFill>
              </a:rPr>
              <a:t>- техника перевода на бумагу текстуры материала или слабо выраженного рельефа приемом натирающих движений не заточенного карандаша.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2051" name="Picture 3" descr="G:\картинки\P1050514-e1377748566578.jpg"/>
          <p:cNvPicPr>
            <a:picLocks noChangeAspect="1" noChangeArrowheads="1"/>
          </p:cNvPicPr>
          <p:nvPr/>
        </p:nvPicPr>
        <p:blipFill>
          <a:blip r:embed="rId2" cstate="print"/>
          <a:srcRect l="1600" t="4408" r="4000" b="5234"/>
          <a:stretch>
            <a:fillRect/>
          </a:stretch>
        </p:blipFill>
        <p:spPr bwMode="auto">
          <a:xfrm>
            <a:off x="2438400" y="2438400"/>
            <a:ext cx="4038600" cy="29718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</p:spTree>
  </p:cSld>
  <p:clrMapOvr>
    <a:masterClrMapping/>
  </p:clrMapOvr>
  <p:transition advTm="5273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7886700" cy="685800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Проведение творческой художественной деятельности с использованием нетрадиционных техник: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371600"/>
            <a:ext cx="7886700" cy="4805363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>
                <a:solidFill>
                  <a:srgbClr val="7030A0"/>
                </a:solidFill>
              </a:rPr>
              <a:t>•Способствует снятию детских страхов;</a:t>
            </a:r>
            <a:endParaRPr lang="ru-RU" sz="18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7030A0"/>
                </a:solidFill>
              </a:rPr>
              <a:t>•Развивает уверенность в своих силах;</a:t>
            </a:r>
            <a:endParaRPr lang="ru-RU" sz="18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7030A0"/>
                </a:solidFill>
              </a:rPr>
              <a:t>•Развивает пространственное мышление;</a:t>
            </a:r>
            <a:endParaRPr lang="ru-RU" sz="18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7030A0"/>
                </a:solidFill>
              </a:rPr>
              <a:t>•Развивает в детях свободно выражать свой замысел;</a:t>
            </a:r>
            <a:endParaRPr lang="ru-RU" sz="18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7030A0"/>
                </a:solidFill>
              </a:rPr>
              <a:t>•Побуждает детей к творческим поискам и решениям;</a:t>
            </a:r>
            <a:endParaRPr lang="ru-RU" sz="18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7030A0"/>
                </a:solidFill>
              </a:rPr>
              <a:t>•Развивает умение детей действовать  с разнообразным материалом;</a:t>
            </a:r>
            <a:endParaRPr lang="ru-RU" sz="18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7030A0"/>
                </a:solidFill>
              </a:rPr>
              <a:t>•Развивает чувство композиции, ритма,  колорита, чувство фактурности и объёмности;</a:t>
            </a:r>
            <a:endParaRPr lang="ru-RU" sz="18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7030A0"/>
                </a:solidFill>
              </a:rPr>
              <a:t>•Развивает мелкую моторику рук;</a:t>
            </a:r>
            <a:endParaRPr lang="ru-RU" sz="18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7030A0"/>
                </a:solidFill>
              </a:rPr>
              <a:t>•Развивает творческие способности, воображение и  полёт фантазии;</a:t>
            </a:r>
            <a:endParaRPr lang="ru-RU" sz="18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7030A0"/>
                </a:solidFill>
              </a:rPr>
              <a:t>•Во время деятельности дети получают эстетическое удовольствие.</a:t>
            </a:r>
            <a:endParaRPr lang="ru-RU" sz="1800" dirty="0" smtClean="0">
              <a:solidFill>
                <a:srgbClr val="7030A0"/>
              </a:solidFill>
            </a:endParaRPr>
          </a:p>
          <a:p>
            <a:endParaRPr lang="ru-RU" sz="1800" dirty="0"/>
          </a:p>
        </p:txBody>
      </p:sp>
    </p:spTree>
  </p:cSld>
  <p:clrMapOvr>
    <a:masterClrMapping/>
  </p:clrMapOvr>
  <p:transition advTm="10639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Мраморная бумага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447800"/>
            <a:ext cx="7886700" cy="3733801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	 Для детей в творчестве больше важен сам процесс, чем полученный результат. Мы же, взрослые, заинтересованы в конечном продукте нашей деятельности. Ребятишки получат удовольствие от самого процесса создания  "мраморной бумаги", ведь это так здорово - смешивать папин крем для бритья с разноцветными красками, создавая красивыми узорами. А родители будут приятно удивлены тем, какая красивая бумага для детских поделок получится в результате.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7886700" cy="1600200"/>
          </a:xfrm>
        </p:spPr>
        <p:txBody>
          <a:bodyPr/>
          <a:lstStyle/>
          <a:p>
            <a:r>
              <a:rPr lang="ru-RU" sz="2400" b="1" u="sng" dirty="0" smtClean="0">
                <a:solidFill>
                  <a:srgbClr val="C00000"/>
                </a:solidFill>
              </a:rPr>
              <a:t/>
            </a:r>
            <a:br>
              <a:rPr lang="ru-RU" sz="2400" b="1" u="sng" dirty="0" smtClean="0">
                <a:solidFill>
                  <a:srgbClr val="C00000"/>
                </a:solidFill>
              </a:rPr>
            </a:br>
            <a:r>
              <a:rPr lang="ru-RU" sz="2400" b="1" u="sng" dirty="0" smtClean="0">
                <a:solidFill>
                  <a:srgbClr val="C00000"/>
                </a:solidFill>
              </a:rPr>
              <a:t/>
            </a:r>
            <a:br>
              <a:rPr lang="ru-RU" sz="2400" b="1" u="sng" dirty="0" smtClean="0">
                <a:solidFill>
                  <a:srgbClr val="C00000"/>
                </a:solidFill>
              </a:rPr>
            </a:br>
            <a:r>
              <a:rPr lang="ru-RU" sz="2400" b="1" u="sng" dirty="0" smtClean="0">
                <a:solidFill>
                  <a:srgbClr val="C00000"/>
                </a:solidFill>
              </a:rPr>
              <a:t/>
            </a:r>
            <a:br>
              <a:rPr lang="ru-RU" sz="2400" b="1" u="sng" dirty="0" smtClean="0">
                <a:solidFill>
                  <a:srgbClr val="C00000"/>
                </a:solidFill>
              </a:rPr>
            </a:br>
            <a:r>
              <a:rPr lang="ru-RU" sz="2400" b="1" u="sng" dirty="0" smtClean="0">
                <a:solidFill>
                  <a:srgbClr val="C00000"/>
                </a:solidFill>
              </a:rPr>
              <a:t/>
            </a:r>
            <a:br>
              <a:rPr lang="ru-RU" sz="2400" b="1" u="sng" dirty="0" smtClean="0">
                <a:solidFill>
                  <a:srgbClr val="C00000"/>
                </a:solidFill>
              </a:rPr>
            </a:br>
            <a:r>
              <a:rPr lang="ru-RU" sz="2400" b="1" u="sng" dirty="0" smtClean="0">
                <a:solidFill>
                  <a:srgbClr val="C00000"/>
                </a:solidFill>
              </a:rPr>
              <a:t/>
            </a:r>
            <a:br>
              <a:rPr lang="ru-RU" sz="2400" b="1" u="sng" dirty="0" smtClean="0">
                <a:solidFill>
                  <a:srgbClr val="C00000"/>
                </a:solidFill>
              </a:rPr>
            </a:br>
            <a:r>
              <a:rPr lang="ru-RU" sz="2400" b="1" u="sng" dirty="0" smtClean="0">
                <a:solidFill>
                  <a:srgbClr val="C00000"/>
                </a:solidFill>
              </a:rPr>
              <a:t/>
            </a:r>
            <a:br>
              <a:rPr lang="ru-RU" sz="2400" b="1" u="sng" dirty="0" smtClean="0">
                <a:solidFill>
                  <a:srgbClr val="C00000"/>
                </a:solidFill>
              </a:rPr>
            </a:br>
            <a:r>
              <a:rPr lang="ru-RU" sz="2400" b="1" u="sng" dirty="0" smtClean="0">
                <a:solidFill>
                  <a:srgbClr val="C00000"/>
                </a:solidFill>
              </a:rPr>
              <a:t/>
            </a:r>
            <a:br>
              <a:rPr lang="ru-RU" sz="2400" b="1" u="sng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Дети должны жить в мире красоты, игры, сказки, музыки, рисунка, фантазии, творчества.                                                           				                     В.А.Сухомлинский</a:t>
            </a:r>
            <a:r>
              <a:rPr lang="ru-RU" sz="2800" i="1" u="sng" dirty="0" smtClean="0"/>
              <a:t/>
            </a:r>
            <a:br>
              <a:rPr lang="ru-RU" sz="2800" i="1" u="sng" dirty="0" smtClean="0"/>
            </a:br>
            <a:r>
              <a:rPr lang="ru-RU" sz="2400" b="1" u="sng" dirty="0" smtClean="0">
                <a:solidFill>
                  <a:srgbClr val="C00000"/>
                </a:solidFill>
              </a:rPr>
              <a:t/>
            </a:r>
            <a:br>
              <a:rPr lang="ru-RU" sz="2400" b="1" u="sng" dirty="0" smtClean="0">
                <a:solidFill>
                  <a:srgbClr val="C00000"/>
                </a:solidFill>
              </a:rPr>
            </a:br>
            <a:r>
              <a:rPr lang="ru-RU" sz="2400" b="1" u="sng" dirty="0" smtClean="0">
                <a:solidFill>
                  <a:srgbClr val="C00000"/>
                </a:solidFill>
              </a:rPr>
              <a:t/>
            </a:r>
            <a:br>
              <a:rPr lang="ru-RU" sz="2400" b="1" u="sng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Искусство заключается в том, чтобы найти в необыкновенном обыкновенное и обыкновенное в необыкновенном.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Дени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Дидро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advTm="9375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78867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Материалы и инструменты: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371601"/>
            <a:ext cx="7886700" cy="4038600"/>
          </a:xfrm>
        </p:spPr>
        <p:txBody>
          <a:bodyPr/>
          <a:lstStyle/>
          <a:p>
            <a:pPr lvl="0"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плоский поднос, крышка или тарелка (можно даже плотный целлофановый пакет),</a:t>
            </a:r>
          </a:p>
          <a:p>
            <a:pPr lvl="0"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пена для бритья,</a:t>
            </a:r>
          </a:p>
          <a:p>
            <a:pPr lvl="0"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краски, лучше всего акриловые, но можно жидкую гуашь, акварель или пищевой краситель</a:t>
            </a:r>
          </a:p>
          <a:p>
            <a:pPr lvl="0"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тонкая кисточка или зубочистки (можно спички),</a:t>
            </a:r>
          </a:p>
          <a:p>
            <a:pPr lvl="0"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листы бумаги, лучше всего альбомные или ватман, но подойдет и обычная бумага для офисной техники,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линейка или полоски плотного картона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457200"/>
            <a:ext cx="7886700" cy="381000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 работы: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838200"/>
            <a:ext cx="7886700" cy="5105401"/>
          </a:xfrm>
        </p:spPr>
        <p:txBody>
          <a:bodyPr/>
          <a:lstStyle/>
          <a:p>
            <a:pPr lvl="0">
              <a:buFont typeface="Wingdings" pitchFamily="2" charset="2"/>
              <a:buChar char="q"/>
            </a:pP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Нанести немного пены на поднос или тарелку, разровнять ее поверхность с помощью линейки или полоски картона.</a:t>
            </a:r>
          </a:p>
          <a:p>
            <a:pPr>
              <a:buFont typeface="Wingdings" pitchFamily="2" charset="2"/>
              <a:buChar char="q"/>
            </a:pP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Капнуть на пену краски разных цветов.</a:t>
            </a:r>
          </a:p>
          <a:p>
            <a:pPr>
              <a:buFont typeface="Wingdings" pitchFamily="2" charset="2"/>
              <a:buChar char="q"/>
            </a:pP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Тонкой кисточкой, зубочисткой или спичкой водить по поверхности пены в хаотичном порядке (этот способ подходит для малышей) или создавая определенный узор (этот способ подходит для детей постарше, уже наигравшимся с хаотичными линиями).</a:t>
            </a:r>
          </a:p>
          <a:p>
            <a:pPr>
              <a:buFont typeface="Wingdings" pitchFamily="2" charset="2"/>
              <a:buChar char="q"/>
            </a:pP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Когда изображение будет готово, приложить к нему лист бумаги и прижать, чтобы изображение отпечаталось на листе.</a:t>
            </a:r>
          </a:p>
          <a:p>
            <a:pPr>
              <a:buFont typeface="Wingdings" pitchFamily="2" charset="2"/>
              <a:buChar char="q"/>
            </a:pP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Аккуратно, чтобы не испортить рисунок, снять бумагу и положить ее рисунком вверх на несколько минут, чтобы впиталась краска.</a:t>
            </a:r>
          </a:p>
          <a:p>
            <a:pPr>
              <a:buFont typeface="Wingdings" pitchFamily="2" charset="2"/>
              <a:buChar char="q"/>
            </a:pP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Снять с рисунка остатки пены, проведя по нему линейкой или картоном.</a:t>
            </a:r>
          </a:p>
          <a:p>
            <a:pPr lvl="0">
              <a:buFont typeface="Wingdings" pitchFamily="2" charset="2"/>
              <a:buChar char="q"/>
            </a:pP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Оставить рисунок сохнуть.</a:t>
            </a:r>
          </a:p>
          <a:p>
            <a:pPr lvl="0">
              <a:buFont typeface="Wingdings" pitchFamily="2" charset="2"/>
              <a:buChar char="q"/>
            </a:pP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Оставшуюся пену можно перемешать и рисовать на ней снова.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838200"/>
            <a:ext cx="7886700" cy="304800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рисовать пеной для бритья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914400"/>
            <a:ext cx="7886700" cy="4572001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Малышам можно предложить рисовать пеной для бритья на вертикальных поверхностях (обязательно под присмотром взрослых). Как и пальчиковыми красками, пеной рисуют с помощью пальчиков и ладошек.</a:t>
            </a:r>
          </a:p>
          <a:p>
            <a:pPr>
              <a:buFont typeface="Wingdings" pitchFamily="2" charset="2"/>
              <a:buChar char="q"/>
            </a:pP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Рисовать удобнее всего летом на даче или в ванной, чтобы потом было легче убирать. Рисовать можно на поверхностях, которые потом удобнее отмыть - на стекле (двери), зеркале, мольберте, подносе, закрепленном вертикально или в ванной - на плитке или на самой ванне.</a:t>
            </a:r>
          </a:p>
          <a:p>
            <a:pPr>
              <a:buFont typeface="Wingdings" pitchFamily="2" charset="2"/>
              <a:buChar char="q"/>
            </a:pP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 время этого занятия нужно внимательно следить, чтобы ребенок не ел пену и не прикасался к глазам.</a:t>
            </a:r>
          </a:p>
          <a:p>
            <a:pPr>
              <a:buFont typeface="Wingdings" pitchFamily="2" charset="2"/>
              <a:buChar char="q"/>
            </a:pP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Занятие полезно тем, что при рисовании на вертикальной поверхности задействована (т.е. тренируется) не только та же группа мышц руки, что при рисовании на горизонтальной поверхности, но и другие мышцы.</a:t>
            </a:r>
          </a:p>
          <a:p>
            <a:pPr>
              <a:buFont typeface="Wingdings" pitchFamily="2" charset="2"/>
              <a:buChar char="q"/>
            </a:pP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Пену можно сделать цветной, добавив в нее красители.</a:t>
            </a:r>
          </a:p>
          <a:p>
            <a:pPr>
              <a:buFont typeface="Wingdings" pitchFamily="2" charset="2"/>
              <a:buChar char="q"/>
            </a:pPr>
            <a:endParaRPr lang="ru-RU" sz="1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914400"/>
            <a:ext cx="7886700" cy="838200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Сенсорные игры для малышей с пеной для бритья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Вместо рисования (или перед ним) можно предложить ребенку поиграть с пеной для бритья - прикасаться к ней ладошкой и убирать руку, снова прикасаться, набрать пену в ладошку и сжать руку в кулак, растягивать или пропускать между пальчиков и т.д.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Расслабление пальчиков и ладошек, необычные приятные сенсорные ощущения, полезные для развития, а также положительные эмоции ребенку обеспечены.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85800"/>
            <a:ext cx="7886700" cy="685800"/>
          </a:xfrm>
        </p:spPr>
        <p:txBody>
          <a:bodyPr/>
          <a:lstStyle/>
          <a:p>
            <a:pPr algn="ctr"/>
            <a:r>
              <a:rPr lang="ru-RU" sz="6600" b="1" dirty="0" smtClean="0">
                <a:solidFill>
                  <a:srgbClr val="7030A0"/>
                </a:solidFill>
                <a:latin typeface="Monotype Corsiva" pitchFamily="66" charset="0"/>
              </a:rPr>
              <a:t>Рисование  пеной</a:t>
            </a:r>
            <a:endParaRPr lang="ru-RU" sz="66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2053" name="Picture 5" descr="G:\картинки\20130301185409-269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676400"/>
            <a:ext cx="4191000" cy="373380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  <p:pic>
        <p:nvPicPr>
          <p:cNvPr id="5122" name="Picture 2" descr="F:\картинки\125178820_OPzURlcGWoY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3030"/>
          <a:stretch>
            <a:fillRect/>
          </a:stretch>
        </p:blipFill>
        <p:spPr bwMode="auto">
          <a:xfrm>
            <a:off x="381000" y="1676400"/>
            <a:ext cx="4133850" cy="373380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</p:spTree>
  </p:cSld>
  <p:clrMapOvr>
    <a:masterClrMapping/>
  </p:clrMapOvr>
  <p:transition advTm="10561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09600"/>
            <a:ext cx="7886700" cy="914400"/>
          </a:xfrm>
        </p:spPr>
        <p:txBody>
          <a:bodyPr/>
          <a:lstStyle/>
          <a:p>
            <a:pPr algn="ctr"/>
            <a:r>
              <a:rPr lang="ru-RU" sz="6600" b="1" dirty="0" smtClean="0">
                <a:solidFill>
                  <a:srgbClr val="7030A0"/>
                </a:solidFill>
                <a:latin typeface="Monotype Corsiva" pitchFamily="66" charset="0"/>
              </a:rPr>
              <a:t>Рисование на пене </a:t>
            </a:r>
            <a:endParaRPr lang="ru-RU" sz="6600" dirty="0"/>
          </a:p>
        </p:txBody>
      </p:sp>
      <p:pic>
        <p:nvPicPr>
          <p:cNvPr id="6146" name="Picture 2" descr="F:\картинки\203946905.321921741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940" t="7005" r="6749" b="8865"/>
          <a:stretch>
            <a:fillRect/>
          </a:stretch>
        </p:blipFill>
        <p:spPr bwMode="auto">
          <a:xfrm>
            <a:off x="533400" y="1752601"/>
            <a:ext cx="3962400" cy="35052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  <p:pic>
        <p:nvPicPr>
          <p:cNvPr id="6147" name="Picture 3" descr="F:\картинки\43757205.229929867.jpeg"/>
          <p:cNvPicPr>
            <a:picLocks noChangeAspect="1" noChangeArrowheads="1"/>
          </p:cNvPicPr>
          <p:nvPr/>
        </p:nvPicPr>
        <p:blipFill>
          <a:blip r:embed="rId3" cstate="print"/>
          <a:srcRect l="5769" b="10638"/>
          <a:stretch>
            <a:fillRect/>
          </a:stretch>
        </p:blipFill>
        <p:spPr bwMode="auto">
          <a:xfrm>
            <a:off x="5029200" y="1752600"/>
            <a:ext cx="3810000" cy="34290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</p:spTree>
  </p:cSld>
  <p:clrMapOvr>
    <a:masterClrMapping/>
  </p:clrMapOvr>
  <p:transition advTm="10390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28650" y="609600"/>
            <a:ext cx="7886700" cy="5567363"/>
          </a:xfrm>
        </p:spPr>
        <p:txBody>
          <a:bodyPr numCol="2"/>
          <a:lstStyle/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Художник хочет рисовать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Пусть не дают ему тетрадь…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то художник- и художник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Рисует он где только может…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 чертит палкой по земле,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Зимою пальцем на стекле,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пишет углем на заборе,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на обоях в коридоре.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Рисует мелом на доске,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глине пишет и песке,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</a:t>
            </a:r>
          </a:p>
          <a:p>
            <a:pPr>
              <a:buNone/>
            </a:pP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Пусть  нет бумаги под руками,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нет денег на холсты,                                                                                                      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 будет рисовать на камне,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на кусочке бересты.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Салютом он раскрасит воздух,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Взяв вилы пишет на воде,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Художник, потому художник,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может рисовать везде,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кто художнику мешает -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Тот землю красоты лишает!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685799"/>
            <a:ext cx="7886700" cy="457201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Список используемой литературы: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1066800"/>
            <a:ext cx="7886700" cy="4351338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1.Е.А.Янушко «Рисование с детьми раннего возраста». – М.: Мозаика- Синтез, 2006 г.</a:t>
            </a:r>
          </a:p>
          <a:p>
            <a:pPr>
              <a:buFont typeface="Wingdings" pitchFamily="2" charset="2"/>
              <a:buChar char="q"/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2.Д.Н.Колдина «Рисование с детьми 4-5 лет».-М.: Мозаика- Синтез, 2008г.</a:t>
            </a:r>
          </a:p>
          <a:p>
            <a:pPr>
              <a:buFont typeface="Wingdings" pitchFamily="2" charset="2"/>
              <a:buChar char="q"/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3.Р.Г.Казакова «Занятия по рисованию с дошкольниками: Нетрадиционные техники, планирование, конспекты занятий».- М.: ТЦ Сфера, 2009г.</a:t>
            </a:r>
          </a:p>
          <a:p>
            <a:pPr>
              <a:buFont typeface="Wingdings" pitchFamily="2" charset="2"/>
              <a:buChar char="q"/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4.А.В.Никитина «Нетрадиционные техники рисования в ДОУ. Пособие для воспитателей и родителей». – СПб.: КАРО, 2007г.</a:t>
            </a:r>
          </a:p>
          <a:p>
            <a:pPr>
              <a:buFont typeface="Wingdings" pitchFamily="2" charset="2"/>
              <a:buChar char="q"/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5.Г.Н.Давыдова «Нетрадиционные техники рисования в ДОУ. Часть 1, 2».- М.: «Издательство Скрипторий 2003», 2008г.</a:t>
            </a:r>
          </a:p>
          <a:p>
            <a:pPr>
              <a:buFont typeface="Wingdings" pitchFamily="2" charset="2"/>
              <a:buChar char="q"/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6.Г.С.Швайко «Занятия по изобразительной деятельности в ДОУ. Средняя группа».- М.: изд. Центр </a:t>
            </a:r>
            <a:r>
              <a:rPr lang="ru-RU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Владос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2008г.</a:t>
            </a:r>
          </a:p>
          <a:p>
            <a:pPr>
              <a:buFont typeface="Wingdings" pitchFamily="2" charset="2"/>
              <a:buChar char="q"/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7. И.А.Лыкова «Изобразительная деятельность в детском саду. Ср. гр.» - М.: «Карапуз», 2009.</a:t>
            </a:r>
          </a:p>
          <a:p>
            <a:pPr>
              <a:buFont typeface="Wingdings" pitchFamily="2" charset="2"/>
              <a:buChar char="q"/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8.К.К.Утробина «Увлекательное рисование методом тычка с детьми 3-7 лет».- М.: «Издательство Гном и Д», 2007.</a:t>
            </a:r>
          </a:p>
          <a:p>
            <a:pPr>
              <a:buFont typeface="Wingdings" pitchFamily="2" charset="2"/>
              <a:buChar char="q"/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9. Занятия по изобразительной деятельности. Коллективное творчество/ Под ред. А. А. </a:t>
            </a:r>
            <a:r>
              <a:rPr lang="ru-RU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Грибовской.-М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.: ТЦ Сфера, 2009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3276600"/>
          </a:xfrm>
        </p:spPr>
        <p:txBody>
          <a:bodyPr/>
          <a:lstStyle/>
          <a:p>
            <a: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</a:rPr>
              <a:t>СПАСИБО </a:t>
            </a:r>
            <a:b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</a:rPr>
              <a:t>ЗА</a:t>
            </a:r>
            <a:b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</a:rPr>
              <a:t>ВНИМАНИЕ!</a:t>
            </a:r>
            <a:endParaRPr lang="ru-RU" sz="7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066800"/>
            <a:ext cx="7886700" cy="304800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Необычное всегда интересно!</a:t>
            </a:r>
            <a:r>
              <a:rPr lang="ru-RU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066800"/>
            <a:ext cx="7886700" cy="4732338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      </a:t>
            </a:r>
            <a:r>
              <a:rPr lang="ru-RU" sz="2000" b="1" i="1" dirty="0" smtClean="0">
                <a:solidFill>
                  <a:srgbClr val="7030A0"/>
                </a:solidFill>
              </a:rPr>
              <a:t>Очень важно с самых ранних лет приучить человека к прекрасному. А что может быть более наглядным примером для постижения красоты, чем изобразительное искусство? Но порой заинтересовать ребенка не так уж просто. Маленькие дети постоянно находятся в состоянии изучения окружающего мира. Они уже знают, что стул создан для того, чтобы сидеть, одеяло - чтобы укрываться, а кисточка - чтобы рисовать. Бесконечная череда «взрослых» правил и ни шага в сторону. Нетрадиционные техники рисования разрывают шаблоны обучения ребенка изобразительному искусству. Конечно, перед тем как приступить к ним, необходимо дать азы обращения с карандашами, мелками и кисточками. Только после того как маленький художник усвоит основные классические техники рисования, необходимо приступать к нетрадиционным.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endParaRPr lang="ru-RU" sz="2000" b="1" i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2000" b="1" i="1" dirty="0" smtClean="0">
                <a:solidFill>
                  <a:srgbClr val="7030A0"/>
                </a:solidFill>
              </a:rPr>
              <a:t> </a:t>
            </a:r>
            <a:endParaRPr lang="ru-RU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advTm="1014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990600"/>
            <a:ext cx="7886700" cy="700088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Чем привлекательна нетрадиционная техника рисования?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2133599"/>
            <a:ext cx="7886700" cy="4043363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          </a:t>
            </a:r>
            <a:r>
              <a:rPr lang="ru-RU" sz="2000" b="1" i="1" dirty="0" smtClean="0">
                <a:solidFill>
                  <a:srgbClr val="7030A0"/>
                </a:solidFill>
              </a:rPr>
              <a:t>Нетрадиционные техники рисования привлекают детей своей спонтанностью и свободой. Здесь нет никаких правил, а главное - процесс. В ходе таких занятий развивается не только видение и понимание прекрасного, но и фантазия, ловкость, изобретательность и моторика. Нетрадиционные техники стимулируют положительную мотивацию, способствуют выражению индивидуальности ребенка. Комбинирование различных техник побуждает ребенка думать, самостоятельно выбирать подходящие приемы для создания уникальных и более выразительных произведений</a:t>
            </a:r>
            <a:r>
              <a:rPr lang="ru-RU" b="1" i="1" dirty="0" smtClean="0">
                <a:solidFill>
                  <a:srgbClr val="7030A0"/>
                </a:solidFill>
              </a:rPr>
              <a:t>.</a:t>
            </a:r>
          </a:p>
        </p:txBody>
      </p:sp>
    </p:spTree>
  </p:cSld>
  <p:clrMapOvr>
    <a:masterClrMapping/>
  </p:clrMapOvr>
  <p:transition advTm="10202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Нетрадиционные способы рисования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524000"/>
            <a:ext cx="7886700" cy="4114800"/>
          </a:xfrm>
        </p:spPr>
        <p:txBody>
          <a:bodyPr numCol="2"/>
          <a:lstStyle/>
          <a:p>
            <a:pPr algn="just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Рисование на воде (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Эбру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Пластилинография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</a:t>
            </a:r>
          </a:p>
          <a:p>
            <a:pPr algn="just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Набрызг                                                      </a:t>
            </a:r>
          </a:p>
          <a:p>
            <a:pPr algn="just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Рисование на манке</a:t>
            </a:r>
          </a:p>
          <a:p>
            <a:pPr algn="just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Рисование мятой бумагой</a:t>
            </a:r>
          </a:p>
          <a:p>
            <a:pPr algn="just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Ниткография</a:t>
            </a:r>
          </a:p>
          <a:p>
            <a:pPr algn="just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Рисование песком</a:t>
            </a:r>
          </a:p>
          <a:p>
            <a:pPr algn="just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Граттаж</a:t>
            </a:r>
          </a:p>
          <a:p>
            <a:pPr algn="just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Кляксография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Рисование ладошками и пальчиками</a:t>
            </a:r>
          </a:p>
          <a:p>
            <a:pPr algn="just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Рисование солью</a:t>
            </a:r>
          </a:p>
          <a:p>
            <a:pPr algn="just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Монотипия</a:t>
            </a:r>
          </a:p>
          <a:p>
            <a:pPr algn="just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Мраморная бумага</a:t>
            </a:r>
          </a:p>
          <a:p>
            <a:pPr algn="just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Фроттаж и т.д.</a:t>
            </a:r>
          </a:p>
          <a:p>
            <a:endParaRPr lang="ru-RU" dirty="0"/>
          </a:p>
        </p:txBody>
      </p:sp>
    </p:spTree>
  </p:cSld>
  <p:clrMapOvr>
    <a:masterClrMapping/>
  </p:clrMapOvr>
  <p:transition advTm="10686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Рисование на воде (</a:t>
            </a:r>
            <a:r>
              <a:rPr lang="ru-RU" b="1" dirty="0" err="1" smtClean="0">
                <a:solidFill>
                  <a:srgbClr val="7030A0"/>
                </a:solidFill>
              </a:rPr>
              <a:t>Эбру</a:t>
            </a:r>
            <a:r>
              <a:rPr lang="ru-RU" b="1" dirty="0" smtClean="0">
                <a:solidFill>
                  <a:srgbClr val="7030A0"/>
                </a:solidFill>
              </a:rPr>
              <a:t>)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295400"/>
            <a:ext cx="7886700" cy="4881563"/>
          </a:xfrm>
        </p:spPr>
        <p:txBody>
          <a:bodyPr/>
          <a:lstStyle/>
          <a:p>
            <a:r>
              <a:rPr lang="ru-RU" sz="2300" dirty="0" smtClean="0">
                <a:solidFill>
                  <a:srgbClr val="C00000"/>
                </a:solidFill>
              </a:rPr>
              <a:t>Для рисования нужна вязкая вода, краски, не растворяющиеся в воде, плоские кисти, палочки, гребенки, бумага (она должна быть для рисования акварелью или плотная шероховатая, простая бумага не годится, т. к. она быстро впитывает жидкость.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124200"/>
            <a:ext cx="4038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048000"/>
            <a:ext cx="4191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762000"/>
            <a:ext cx="7886700" cy="21336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Пластилинография</a:t>
            </a:r>
            <a:r>
              <a:rPr lang="ru-RU" sz="2400" dirty="0" smtClean="0">
                <a:solidFill>
                  <a:srgbClr val="C00000"/>
                </a:solidFill>
              </a:rPr>
              <a:t> — новый вид декоративно-прикладного искусства. Представляет собой создания лепных картин с изображением более или менее выпуклых, полуобъемных объектов на горизонтальной поверхности.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Основной материал — пластилин.</a:t>
            </a:r>
            <a:br>
              <a:rPr lang="ru-RU" sz="2400" dirty="0" smtClean="0">
                <a:solidFill>
                  <a:srgbClr val="C00000"/>
                </a:solidFill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G:\картинки\7d1e58920211688500550122111f780b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276600"/>
            <a:ext cx="3962400" cy="2971800"/>
          </a:xfrm>
          <a:prstGeom prst="rect">
            <a:avLst/>
          </a:prstGeom>
          <a:noFill/>
        </p:spPr>
      </p:pic>
      <p:pic>
        <p:nvPicPr>
          <p:cNvPr id="1028" name="Picture 4" descr="G:\картинки\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352800"/>
            <a:ext cx="3962400" cy="2819400"/>
          </a:xfrm>
          <a:prstGeom prst="rect">
            <a:avLst/>
          </a:prstGeom>
          <a:noFill/>
          <a:ln w="76200">
            <a:solidFill>
              <a:srgbClr val="FF6600"/>
            </a:solidFill>
          </a:ln>
        </p:spPr>
      </p:pic>
    </p:spTree>
  </p:cSld>
  <p:clrMapOvr>
    <a:masterClrMapping/>
  </p:clrMapOvr>
  <p:transition advTm="5413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09600"/>
            <a:ext cx="7886700" cy="29718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Техника «набрызг»</a:t>
            </a:r>
            <a:r>
              <a:rPr lang="ru-RU" sz="2400" dirty="0" smtClean="0">
                <a:solidFill>
                  <a:srgbClr val="C00000"/>
                </a:solidFill>
              </a:rPr>
              <a:t> заключается в разбрызгивании капель с помощью специального приспособления, которое в детском саду заменит зубная щетка или кисть. Зубной щеткой в руке набираем немного краски, а стекой (или кистью) проводим по поверхности щетки движениями по направлению к себе. Брызги летят на бумагу. Темы для рисования могут быть самые разнообразные.</a:t>
            </a:r>
            <a:br>
              <a:rPr lang="ru-RU" sz="2400" dirty="0" smtClean="0">
                <a:solidFill>
                  <a:srgbClr val="C00000"/>
                </a:solidFill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img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3581400"/>
            <a:ext cx="2743200" cy="2438400"/>
          </a:xfrm>
          <a:ln w="57150">
            <a:solidFill>
              <a:srgbClr val="002060"/>
            </a:solidFill>
          </a:ln>
        </p:spPr>
      </p:pic>
      <p:pic>
        <p:nvPicPr>
          <p:cNvPr id="2050" name="Picture 2" descr="G:\картинки\6ас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581400"/>
            <a:ext cx="3124200" cy="2438400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</p:pic>
      <p:pic>
        <p:nvPicPr>
          <p:cNvPr id="2051" name="Picture 3" descr="G:\картинки\набрызг.jpg"/>
          <p:cNvPicPr>
            <a:picLocks noChangeAspect="1" noChangeArrowheads="1"/>
          </p:cNvPicPr>
          <p:nvPr/>
        </p:nvPicPr>
        <p:blipFill>
          <a:blip r:embed="rId4" cstate="print"/>
          <a:srcRect t="8506"/>
          <a:stretch>
            <a:fillRect/>
          </a:stretch>
        </p:blipFill>
        <p:spPr bwMode="auto">
          <a:xfrm>
            <a:off x="6324600" y="3581400"/>
            <a:ext cx="2667000" cy="24384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</p:spTree>
  </p:cSld>
  <p:clrMapOvr>
    <a:masterClrMapping/>
  </p:clrMapOvr>
  <p:transition advClick="0" advTm="5148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85800"/>
            <a:ext cx="7886700" cy="21336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Манкография</a:t>
            </a:r>
            <a:r>
              <a:rPr lang="ru-RU" sz="2400" dirty="0" smtClean="0">
                <a:solidFill>
                  <a:srgbClr val="C00000"/>
                </a:solidFill>
              </a:rPr>
              <a:t> - занятие для детей любого возраста. Помимо обычного хаотичного рисования и свободной игры для ребенка можно еще рисовать цветочки, солнышко и лучики, тучки и дождик, домик и заборчик и т.д.Так же эту технику можно использовать в работе с песком и солью.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074" name="Picture 2" descr="G:\картинки\5fe8b82a829f12b89d54eb647b6fcd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971800"/>
            <a:ext cx="3886200" cy="274320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  <p:pic>
        <p:nvPicPr>
          <p:cNvPr id="3075" name="Picture 3" descr="G:\картинки\PICT1152_.jpg"/>
          <p:cNvPicPr>
            <a:picLocks noChangeAspect="1" noChangeArrowheads="1"/>
          </p:cNvPicPr>
          <p:nvPr/>
        </p:nvPicPr>
        <p:blipFill>
          <a:blip r:embed="rId3" cstate="print"/>
          <a:srcRect l="5385" t="4872" r="3846" b="6923"/>
          <a:stretch>
            <a:fillRect/>
          </a:stretch>
        </p:blipFill>
        <p:spPr bwMode="auto">
          <a:xfrm>
            <a:off x="4648200" y="2971800"/>
            <a:ext cx="3886200" cy="27432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</p:spTree>
  </p:cSld>
  <p:clrMapOvr>
    <a:masterClrMapping/>
  </p:clrMapOvr>
  <p:transition advTm="5553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la-detej0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dla-detej01</Template>
  <TotalTime>602</TotalTime>
  <Words>1055</Words>
  <Application>Microsoft Office PowerPoint</Application>
  <PresentationFormat>Экран (4:3)</PresentationFormat>
  <Paragraphs>113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dla-detej01</vt:lpstr>
      <vt:lpstr>Презентация для воспитателей  на тему: «ВИДЫ  НЕТРАДИЦИОННЫХ ТЕХНИК  РИСОВАНИЯ» </vt:lpstr>
      <vt:lpstr>       Дети должны жить в мире красоты, игры, сказки, музыки, рисунка, фантазии, творчества.                                                                                    В.А.Сухомлинский   Искусство заключается в том, чтобы найти в необыкновенном обыкновенное и обыкновенное в необыкновенном.                                                                Дени Дидро  </vt:lpstr>
      <vt:lpstr>Необычное всегда интересно! </vt:lpstr>
      <vt:lpstr>Чем привлекательна нетрадиционная техника рисования?</vt:lpstr>
      <vt:lpstr>Нетрадиционные способы рисования</vt:lpstr>
      <vt:lpstr>Рисование на воде (Эбру)</vt:lpstr>
      <vt:lpstr>Пластилинография — новый вид декоративно-прикладного искусства. Представляет собой создания лепных картин с изображением более или менее выпуклых, полуобъемных объектов на горизонтальной поверхности. Основной материал — пластилин. </vt:lpstr>
      <vt:lpstr>Техника «набрызг» заключается в разбрызгивании капель с помощью специального приспособления, которое в детском саду заменит зубная щетка или кисть. Зубной щеткой в руке набираем немного краски, а стекой (или кистью) проводим по поверхности щетки движениями по направлению к себе. Брызги летят на бумагу. Темы для рисования могут быть самые разнообразные. </vt:lpstr>
      <vt:lpstr>Манкография - занятие для детей любого возраста. Помимо обычного хаотичного рисования и свободной игры для ребенка можно еще рисовать цветочки, солнышко и лучики, тучки и дождик, домик и заборчик и т.д.Так же эту технику можно использовать в работе с песком и солью. </vt:lpstr>
      <vt:lpstr>Рисование мятой бумагой – это весьма занятная техника рисования, которая дает простор для фантазии и свободу маленьким ручкам. Увлекательным является даже процесс подготовки к занятию. Бумажные комочки, которыми собственно и будет выполняться работа, дети с удовольствием могут намять сами. </vt:lpstr>
      <vt:lpstr>Ниткография – это интересная техника рисования нитями. В этой технике линии образуются после приклеивания нитей. На основу наноситься клей и выбранное изображение шаг за шагом заполняется слоями ниточек.   </vt:lpstr>
      <vt:lpstr>Граттаж  — способ выполнения рисунка путём процарапывания пером или острым инструментом бумаги или картона, залитых тушью. Другое название техники — воскография. </vt:lpstr>
      <vt:lpstr>Кляксография - это разновидность графической техники, основанная на преобразовании пятен-клякс в нужные реальные или фантастические образы.  Рисунок в этой технике исполняется: тушью, чернилами, акварелью, гуашью. </vt:lpstr>
      <vt:lpstr>Пальчиковая живопись способствует раннему развитию творческих способностей.Не важно что он нарисовал и как он нарисовал, важно то с каким удовольствием он это делает.  </vt:lpstr>
      <vt:lpstr>Монотипия - это графическая техника. Рисунок наносится сначала на ровную и гладкую поверхность, а потом он отпечатывается на другую поверхность. </vt:lpstr>
      <vt:lpstr>Мраморная бумага – это нетрадиционная техника рисования с помощью смешивания пены для бритья и красок.</vt:lpstr>
      <vt:lpstr>Фроттаж - техника перевода на бумагу текстуры материала или слабо выраженного рельефа приемом натирающих движений не заточенного карандаша. </vt:lpstr>
      <vt:lpstr>Проведение творческой художественной деятельности с использованием нетрадиционных техник: </vt:lpstr>
      <vt:lpstr>Мраморная бумага</vt:lpstr>
      <vt:lpstr>Материалы и инструменты: </vt:lpstr>
      <vt:lpstr>План работы:</vt:lpstr>
      <vt:lpstr>Как рисовать пеной для бритья </vt:lpstr>
      <vt:lpstr>Сенсорные игры для малышей с пеной для бритья </vt:lpstr>
      <vt:lpstr>Рисование  пеной</vt:lpstr>
      <vt:lpstr>Рисование на пене </vt:lpstr>
      <vt:lpstr>Слайд 26</vt:lpstr>
      <vt:lpstr>Список используемой литературы: </vt:lpstr>
      <vt:lpstr>СПАСИБО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НЕТРАДИЦИОННЫЕ ТЕХНИКИ РИСОВАНИЯ</dc:title>
  <dc:creator>Сергей</dc:creator>
  <cp:lastModifiedBy>Zverdvd.org</cp:lastModifiedBy>
  <cp:revision>102</cp:revision>
  <dcterms:modified xsi:type="dcterms:W3CDTF">2022-05-31T04:37:29Z</dcterms:modified>
</cp:coreProperties>
</file>