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6" r:id="rId2"/>
    <p:sldId id="257" r:id="rId3"/>
    <p:sldId id="258" r:id="rId4"/>
    <p:sldId id="277" r:id="rId5"/>
    <p:sldId id="260" r:id="rId6"/>
    <p:sldId id="278" r:id="rId7"/>
    <p:sldId id="276" r:id="rId8"/>
    <p:sldId id="265" r:id="rId9"/>
    <p:sldId id="280" r:id="rId10"/>
    <p:sldId id="264" r:id="rId11"/>
    <p:sldId id="279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 Blac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1616" autoAdjust="0"/>
  </p:normalViewPr>
  <p:slideViewPr>
    <p:cSldViewPr>
      <p:cViewPr varScale="1">
        <p:scale>
          <a:sx n="100" d="100"/>
          <a:sy n="100" d="100"/>
        </p:scale>
        <p:origin x="-2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44ADE-11C5-4406-9BCB-F2E6F54737F0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FDE94-8ADF-441A-8B96-FA29E3009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40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FDE94-8ADF-441A-8B96-FA29E3009CB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FDE94-8ADF-441A-8B96-FA29E3009CB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7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6AB7-ED8D-4103-8930-CF86F3441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C77E3-7B6F-424D-B338-66C16893B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0F0E0-4D5C-436C-BD8B-91015B82C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836B7-4DFC-4084-93E0-FC56E0282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17090-0725-49F8-9451-CA35F8BE1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E1908-750F-4C63-A520-FE750F10E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18C5F-61C3-41A8-AB84-F94F26241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752DA-C5F0-43E9-B534-E460368B9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ABB42-48E9-4BD6-A4FA-F789D0419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7684A-FBC4-42AC-B631-B549C9F40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73C23-6373-4A08-8FC9-B50E0232C2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28000">
              <a:schemeClr val="accent1">
                <a:tint val="66000"/>
                <a:satMod val="160000"/>
                <a:alpha val="0"/>
              </a:schemeClr>
            </a:gs>
            <a:gs pos="70000">
              <a:schemeClr val="accent1">
                <a:tint val="44500"/>
                <a:satMod val="160000"/>
                <a:alpha val="48000"/>
              </a:schemeClr>
            </a:gs>
            <a:gs pos="47000">
              <a:schemeClr val="accent1">
                <a:tint val="23500"/>
                <a:satMod val="160000"/>
                <a:alpha val="5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F829D11-640E-40C1-9607-3B679E31E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625601" y="205065"/>
            <a:ext cx="733504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5400" i="1" u="sng" dirty="0">
                <a:solidFill>
                  <a:srgbClr val="7030A0"/>
                </a:solidFill>
                <a:latin typeface="Monotype Corsiva" pitchFamily="66" charset="0"/>
              </a:rPr>
              <a:t>Как встречают </a:t>
            </a:r>
          </a:p>
          <a:p>
            <a:pPr algn="ctr"/>
            <a:r>
              <a:rPr lang="ru-RU" sz="5400" i="1" u="sng" dirty="0">
                <a:solidFill>
                  <a:srgbClr val="7030A0"/>
                </a:solidFill>
                <a:latin typeface="Monotype Corsiva" pitchFamily="66" charset="0"/>
              </a:rPr>
              <a:t>Новый год</a:t>
            </a:r>
          </a:p>
          <a:p>
            <a:pPr algn="ctr"/>
            <a:r>
              <a:rPr lang="ru-RU" sz="5400" i="1" u="sng" dirty="0">
                <a:solidFill>
                  <a:srgbClr val="7030A0"/>
                </a:solidFill>
                <a:latin typeface="Monotype Corsiva" pitchFamily="66" charset="0"/>
              </a:rPr>
              <a:t>в разных странах</a:t>
            </a:r>
          </a:p>
        </p:txBody>
      </p:sp>
      <p:pic>
        <p:nvPicPr>
          <p:cNvPr id="3075" name="Picture 9" descr="newy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5429" y="3429000"/>
            <a:ext cx="317965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1" descr="newy8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0706" y="1927415"/>
            <a:ext cx="2840053" cy="419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4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38227" y="750075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6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9613" y="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8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0971" y="3053951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20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20" y="5357826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21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66943" y="201453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22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0713" y="525544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23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00231" y="6137522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24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1997" y="4979227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26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4093" y="416084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30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48431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31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39975" y="105251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32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6160" y="279673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0" name="Picture 33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7175" y="5787497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Picture 34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18891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2" name="Picture 36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48175" y="307976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3" name="Picture 39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4" name="Picture 40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5160" y="553643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5" name="Picture 42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4738" y="269876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6" name="Picture 43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62501" y="6215082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7" name="Picture 44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27988" y="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8" name="Picture 45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32813" y="198913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9" name="Picture 47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96274" y="400368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0" name="Picture 48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04251" y="508476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1" name="Picture 49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04064" y="31877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2" name="Picture 50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4" y="1736915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3" name="Picture 52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1" y="1196975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4" name="Picture 53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04251" y="765175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5" name="Picture 54" descr="sta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8763000" y="3789365"/>
            <a:ext cx="3810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6" name="Text Box 55"/>
          <p:cNvSpPr txBox="1">
            <a:spLocks noChangeArrowheads="1"/>
          </p:cNvSpPr>
          <p:nvPr/>
        </p:nvSpPr>
        <p:spPr bwMode="auto">
          <a:xfrm>
            <a:off x="3203577" y="646112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 b="0">
              <a:latin typeface="Monotype Corsiva" pitchFamily="66" charset="0"/>
            </a:endParaRPr>
          </a:p>
        </p:txBody>
      </p:sp>
      <p:pic>
        <p:nvPicPr>
          <p:cNvPr id="3107" name="Picture 57" descr="star1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289727">
            <a:off x="605613" y="405200"/>
            <a:ext cx="438960" cy="438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8" name="Picture 59" descr="star1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385826">
            <a:off x="1308300" y="1475387"/>
            <a:ext cx="434889" cy="43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9" name="Picture 61" descr="star1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272047">
            <a:off x="7925151" y="2761404"/>
            <a:ext cx="426187" cy="42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0" name="Picture 63" descr="star3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35998" y="544435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1" name="Picture 65" descr="star3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50410" y="414814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2" name="Picture 67" descr="star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16239" y="1557338"/>
            <a:ext cx="285751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3" name="Picture 69" descr="star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50247" y="2915838"/>
            <a:ext cx="285751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71" descr="star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10523" y="6107925"/>
            <a:ext cx="285751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5" name="Picture 73" descr="star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V="1">
            <a:off x="3894141" y="4768463"/>
            <a:ext cx="346067" cy="334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7" name="Picture 77" descr="star5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8315" y="2205038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8" name="Picture 79" descr="star5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51502" y="26035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61" descr="star1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9683343">
            <a:off x="644391" y="6192654"/>
            <a:ext cx="426187" cy="42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61" descr="star1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272047">
            <a:off x="6046911" y="6219022"/>
            <a:ext cx="426187" cy="42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747273" y="3520343"/>
            <a:ext cx="31470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0" dirty="0" smtClean="0">
                <a:solidFill>
                  <a:schemeClr val="bg1"/>
                </a:solidFill>
                <a:latin typeface="+mj-lt"/>
              </a:rPr>
              <a:t>Старшая группа</a:t>
            </a:r>
          </a:p>
          <a:p>
            <a:pPr algn="r"/>
            <a:r>
              <a:rPr lang="ru-RU" sz="1600" b="0" dirty="0" smtClean="0">
                <a:solidFill>
                  <a:schemeClr val="bg1"/>
                </a:solidFill>
                <a:latin typeface="+mj-lt"/>
              </a:rPr>
              <a:t>Воспитатели: Медведева С. В., </a:t>
            </a:r>
          </a:p>
          <a:p>
            <a:pPr algn="r"/>
            <a:r>
              <a:rPr lang="ru-RU" sz="1600" b="0" dirty="0" smtClean="0">
                <a:solidFill>
                  <a:schemeClr val="bg1"/>
                </a:solidFill>
                <a:latin typeface="+mj-lt"/>
              </a:rPr>
              <a:t>Распопова Ю. М.</a:t>
            </a:r>
            <a:endParaRPr lang="ru-RU" sz="1600" b="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kbdm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9972" y="1628800"/>
            <a:ext cx="6009807" cy="48141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666723" y="160711"/>
            <a:ext cx="8096307" cy="1361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 России</a:t>
            </a:r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, как и во многих других странах, отмечают каждый год в соответствии с восточным календарем, где каждый год символизирует своё животное. Соответственно, чтобы задобрить животное, год которого наступает, стараются одеваться в костюмы этих животных и дарят друг другу подарки с их символами.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18964"/>
            <a:ext cx="442679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/>
            <a:r>
              <a:rPr lang="ru-RU" sz="1600" b="0" i="1" dirty="0">
                <a:solidFill>
                  <a:srgbClr val="0000AC">
                    <a:lumMod val="75000"/>
                  </a:srgbClr>
                </a:solidFill>
                <a:latin typeface="Bookman Old Style" pitchFamily="18" charset="0"/>
              </a:rPr>
              <a:t>Дед Мороз — сказочный персонаж русского фольклора. Он приходит в новый год приходит и дарит детям подарки, которые приносит в мешке за спиной. Он одет в синюю, серебристую или красную шубу расшитую узорами, шапку, у него длинная белая борода и посох в руке, обут Дед Мороз в валенки. Ездит на тройке лошадей, на лыжах или передвигается пешком. </a:t>
            </a:r>
          </a:p>
          <a:p>
            <a:pPr lvl="0" indent="457200" algn="just"/>
            <a:r>
              <a:rPr lang="ru-RU" sz="1600" b="0" i="1" dirty="0">
                <a:solidFill>
                  <a:srgbClr val="0000AC">
                    <a:lumMod val="75000"/>
                  </a:srgbClr>
                </a:solidFill>
                <a:latin typeface="Bookman Old Style" pitchFamily="18" charset="0"/>
              </a:rPr>
              <a:t>Его дыхание — сильная стужа. Его слёзы — сосульки. Иней — замёрзшие слова. А волосы — снежные облака. Супруга Мороза — сама Зима. Внучка – Снегурочка. Зимой Мороз бегает по полям, лесам, улицам и стучит своим посохом. От этого стука трескучие морозы сковывают реки, ручьи, лужи льдами. Очень не любит  Дедушка Мороз тех, кто дрожит и жалуется на стужу. А бодрым и весёлым дарует крепость телесную и жаркий румянец.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836712"/>
            <a:ext cx="3933056" cy="44942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83159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974" y="160712"/>
            <a:ext cx="4191029" cy="3854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8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Новый год отмечают</a:t>
            </a:r>
            <a:r>
              <a:rPr lang="en-US" sz="18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8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за </a:t>
            </a:r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праздничным новогодним столом, а в комнате устанавливают живую или искусственную зелёную ёлку, которую украшают праздничными ёлочными игрушками — шарами, конфетами, конфетти, дождиком и т.д. </a:t>
            </a:r>
          </a:p>
          <a:p>
            <a:pPr indent="457200" algn="just"/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 России новогодняя ёлка была введена Петром 1.</a:t>
            </a:r>
            <a:r>
              <a:rPr lang="en-US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Он повелел 1 января 1700 года украсить все дома еловыми (можжевеловыми или сосновыми) ветвями по образцам, выставленным в Гостином дворе</a:t>
            </a:r>
            <a:r>
              <a:rPr lang="ru-RU" sz="18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.</a:t>
            </a:r>
          </a:p>
          <a:p>
            <a:pPr indent="457200"/>
            <a:endParaRPr lang="ru-RU" sz="1800" b="0" i="1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6" name="Picture 6" descr="newy4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064" y="160712"/>
            <a:ext cx="3733458" cy="3628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61973" y="3857628"/>
            <a:ext cx="7715304" cy="1361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Древние племена германцев верили, что в ели живёт дух леса, который хранит растения, зверей и птиц. Вот и старались они умилостивить этот могучий дух воздавали почести ели, принося к ней свои трофеи – дары, украшая её.</a:t>
            </a:r>
            <a:r>
              <a:rPr lang="ru-RU" sz="1600" dirty="0" smtClean="0"/>
              <a:t> </a:t>
            </a:r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Голландцы и англичане видели в  этом дереве символ вечной молодости, силы.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61973" y="5411404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У нас – ёлка. А там, где её нет? Во Вьетнаме её заменяют ветки персика.</a:t>
            </a:r>
          </a:p>
          <a:p>
            <a:pPr indent="457200" algn="just"/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 Японии к веткам сосны присоединяют</a:t>
            </a:r>
            <a:r>
              <a:rPr lang="en-US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бамбук и ветки сливы. </a:t>
            </a:r>
            <a:endParaRPr lang="ru-RU" sz="1600" b="0" i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kbdm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736" y="502417"/>
            <a:ext cx="4752528" cy="3723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071314" y="4365104"/>
            <a:ext cx="7239051" cy="154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just"/>
            <a:r>
              <a:rPr lang="ru-RU" sz="2000" b="0" dirty="0"/>
              <a:t> </a:t>
            </a:r>
            <a:r>
              <a:rPr lang="ru-RU" sz="18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Новый Год - самый загадочный праздник, открывающий нам мир добрых сказок и волшебства.</a:t>
            </a:r>
            <a:r>
              <a:rPr lang="ru-RU" sz="1800" b="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indent="457200" algn="just"/>
            <a:r>
              <a:rPr lang="ru-RU" sz="18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Самым </a:t>
            </a:r>
            <a:r>
              <a:rPr lang="ru-RU" sz="1800" b="0" i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первым Дедом Морозом был Святой Николай. Уходя, он оставил приютившей его бедной семье золотые яблоки в башмачке перед камином. </a:t>
            </a:r>
          </a:p>
        </p:txBody>
      </p:sp>
      <p:pic>
        <p:nvPicPr>
          <p:cNvPr id="4" name="Picture 34" descr="star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832" y="121417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4" descr="star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910811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4" descr="star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429520" y="1017968"/>
            <a:ext cx="476253" cy="29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4" descr="star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05773" y="3000372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4" descr="star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7725" y="273248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4" descr="star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28604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4" descr="star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3979" y="600076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4" descr="star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71" y="6054347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4" descr="star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6749" y="600076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57159" y="4000505"/>
            <a:ext cx="84296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0" i="1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ru-RU" sz="2000" b="0" i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723" y="3645024"/>
            <a:ext cx="80010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 </a:t>
            </a:r>
            <a:r>
              <a:rPr lang="ru-RU" sz="160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Испании</a:t>
            </a:r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под Новый год девушки и парни всей деревни тянут жребий – бумажки с именами односельчан обоего пола. Парни, таким образом, получают «невест», девушки – «женихов»! В канун праздника испанцы, отправляясь в гости, кладут в подарочную корзину шампанское и кусочек нуги. Сам Новый год для испанцев – праздник общественный.</a:t>
            </a:r>
            <a:r>
              <a:rPr lang="ru-RU" sz="160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Китайский </a:t>
            </a:r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Новый год отмечается между 17 января и 19 февраля вы время новолуния. В Китае в  новогоднюю ночь на улицах и площадях зажигают бесчисленное множество маленьких фонариков. Китайцы считают, что  Новый год окружен злыми духами. Поэтому они отпугивают их хлопушками и петардами.  </a:t>
            </a:r>
          </a:p>
          <a:p>
            <a:endParaRPr lang="ru-RU" sz="1600" b="0" i="1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r>
              <a:rPr lang="ru-RU" sz="1600" dirty="0" smtClean="0"/>
              <a:t>.</a:t>
            </a:r>
            <a:endParaRPr lang="ru-RU" sz="1600" b="0" i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7" name="Picture 4" descr="kbdm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3734" y="149796"/>
            <a:ext cx="4608512" cy="3495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365104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0000" algn="just"/>
            <a:r>
              <a:rPr lang="ru-RU" sz="1600" b="0" i="1" dirty="0">
                <a:solidFill>
                  <a:srgbClr val="0000AC">
                    <a:lumMod val="75000"/>
                  </a:srgbClr>
                </a:solidFill>
                <a:latin typeface="Bookman Old Style" pitchFamily="18" charset="0"/>
              </a:rPr>
              <a:t>В </a:t>
            </a:r>
            <a:r>
              <a:rPr lang="ru-RU" sz="1600" i="1" dirty="0">
                <a:solidFill>
                  <a:srgbClr val="0000AC">
                    <a:lumMod val="75000"/>
                  </a:srgbClr>
                </a:solidFill>
                <a:latin typeface="Bookman Old Style" pitchFamily="18" charset="0"/>
              </a:rPr>
              <a:t>Германии</a:t>
            </a:r>
            <a:r>
              <a:rPr lang="ru-RU" sz="1600" b="0" i="1" dirty="0">
                <a:solidFill>
                  <a:srgbClr val="0000AC">
                    <a:lumMod val="75000"/>
                  </a:srgbClr>
                </a:solidFill>
                <a:latin typeface="Bookman Old Style" pitchFamily="18" charset="0"/>
              </a:rPr>
              <a:t> Санта Клаус появляется на ослике. Перед сном дети ставят на стол тарелку для подарков, которые им принесет Санта Клаус, а в башмаки кладут сено - угощение для его ослика. Как только часы начинают отбивать полночь, люди самого разного возраста взбираются на стулья, столы, кресла и с последним ударом дружно, с радостными приветствиями "впрыгивают" в Новый год.</a:t>
            </a:r>
          </a:p>
        </p:txBody>
      </p:sp>
      <p:pic>
        <p:nvPicPr>
          <p:cNvPr id="3" name="Picture 4" descr="kbdm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214290"/>
            <a:ext cx="5761620" cy="39347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46038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kbdm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6983" y="214289"/>
            <a:ext cx="5184576" cy="40445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428598" y="4000505"/>
            <a:ext cx="8035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/>
              <a:t>         </a:t>
            </a:r>
            <a:endParaRPr lang="ru-RU" sz="1800" b="0" i="1" dirty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3994" y="4258797"/>
            <a:ext cx="781055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 селах на юге </a:t>
            </a:r>
            <a:r>
              <a:rPr lang="ru-RU" sz="160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Франции</a:t>
            </a:r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хозяйка, которая в Новом году самая первая наберет воду из источника, оставляет возле него пирожок и булочку с праздничного стола. Та, которая придет вслед за ней, возьмет пирожок и оставит свой. Так до вечера хозяйки угощают друг друга. </a:t>
            </a:r>
          </a:p>
          <a:p>
            <a:pPr indent="360000" algn="just"/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Французский Дед Мороз - Пер </a:t>
            </a:r>
            <a:r>
              <a:rPr lang="ru-RU" sz="1600" b="0" i="1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Ноэль</a:t>
            </a:r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- приходит в новогоднюю ночь и оставляет подарки в детских башмаках. Тот, кому достается боб, запечённый в новогодний пирог, получает титул "бобового короля" и в праздничную ночь все подчиняются его приказам.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bdm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4590" y="199060"/>
            <a:ext cx="5177473" cy="4094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504875" y="4293096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0000" algn="just"/>
            <a:r>
              <a:rPr lang="ru-RU" sz="1600" b="0" i="1" dirty="0">
                <a:solidFill>
                  <a:srgbClr val="000086">
                    <a:lumMod val="75000"/>
                  </a:srgbClr>
                </a:solidFill>
                <a:latin typeface="Bookman Old Style" pitchFamily="18" charset="0"/>
              </a:rPr>
              <a:t>В </a:t>
            </a:r>
            <a:r>
              <a:rPr lang="ru-RU" sz="1600" i="1" dirty="0">
                <a:solidFill>
                  <a:srgbClr val="000086">
                    <a:lumMod val="75000"/>
                  </a:srgbClr>
                </a:solidFill>
                <a:latin typeface="Bookman Old Style" pitchFamily="18" charset="0"/>
              </a:rPr>
              <a:t>Италии</a:t>
            </a:r>
            <a:r>
              <a:rPr lang="ru-RU" sz="1600" b="0" i="1" dirty="0">
                <a:solidFill>
                  <a:srgbClr val="000086">
                    <a:lumMod val="75000"/>
                  </a:srgbClr>
                </a:solidFill>
                <a:latin typeface="Bookman Old Style" pitchFamily="18" charset="0"/>
              </a:rPr>
              <a:t> Новый год начинается шестого января. Все итальянские ребятишки с нетерпением ждут добрую Фею </a:t>
            </a:r>
            <a:r>
              <a:rPr lang="ru-RU" sz="1600" b="0" i="1" dirty="0" err="1">
                <a:solidFill>
                  <a:srgbClr val="000086">
                    <a:lumMod val="75000"/>
                  </a:srgbClr>
                </a:solidFill>
                <a:latin typeface="Bookman Old Style" pitchFamily="18" charset="0"/>
              </a:rPr>
              <a:t>Бефану</a:t>
            </a:r>
            <a:r>
              <a:rPr lang="ru-RU" sz="1600" b="0" i="1" dirty="0">
                <a:solidFill>
                  <a:srgbClr val="000086">
                    <a:lumMod val="75000"/>
                  </a:srgbClr>
                </a:solidFill>
                <a:latin typeface="Bookman Old Style" pitchFamily="18" charset="0"/>
              </a:rPr>
              <a:t>. Она прилетает ночью на волшебной метле, открывает двери маленьким золотым ключиком и, войдя в комнату, где спят дети, наполняет подарками детские чулки, специально подвешенные к камину. Тому, кто плохо учился или шалил, </a:t>
            </a:r>
            <a:r>
              <a:rPr lang="ru-RU" sz="1600" b="0" i="1" dirty="0" err="1">
                <a:solidFill>
                  <a:srgbClr val="000086">
                    <a:lumMod val="75000"/>
                  </a:srgbClr>
                </a:solidFill>
                <a:latin typeface="Bookman Old Style" pitchFamily="18" charset="0"/>
              </a:rPr>
              <a:t>Бефана</a:t>
            </a:r>
            <a:r>
              <a:rPr lang="ru-RU" sz="1600" b="0" i="1" dirty="0">
                <a:solidFill>
                  <a:srgbClr val="000086">
                    <a:lumMod val="75000"/>
                  </a:srgbClr>
                </a:solidFill>
                <a:latin typeface="Bookman Old Style" pitchFamily="18" charset="0"/>
              </a:rPr>
              <a:t> оставляет щепотку золы или уголек. </a:t>
            </a:r>
            <a:r>
              <a:rPr lang="ru-RU" sz="1600" b="0" i="1" dirty="0" err="1">
                <a:solidFill>
                  <a:srgbClr val="000086">
                    <a:lumMod val="75000"/>
                  </a:srgbClr>
                </a:solidFill>
                <a:latin typeface="Bookman Old Style" pitchFamily="18" charset="0"/>
              </a:rPr>
              <a:t>Баббо</a:t>
            </a:r>
            <a:r>
              <a:rPr lang="ru-RU" sz="1600" b="0" i="1" dirty="0">
                <a:solidFill>
                  <a:srgbClr val="000086">
                    <a:lumMod val="75000"/>
                  </a:srgbClr>
                </a:solidFill>
                <a:latin typeface="Bookman Old Style" pitchFamily="18" charset="0"/>
              </a:rPr>
              <a:t> Натале - итальянский Дед Мороз.</a:t>
            </a:r>
            <a:endParaRPr lang="ru-RU" sz="1600" b="0" i="1" dirty="0">
              <a:solidFill>
                <a:srgbClr val="0000AC">
                  <a:lumMod val="75000"/>
                </a:srgb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1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57224" y="267869"/>
            <a:ext cx="7524803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160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Японские </a:t>
            </a:r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дети встречают Новый год в новой одежде. Считается, что это приносит здоровье и удачу в Новом году. </a:t>
            </a:r>
          </a:p>
          <a:p>
            <a:pPr indent="360000" algn="just"/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 В новогоднюю ночь японские дети прячут под подушку картинку с изображением парусника, на котором плывут семь сказочных волшебников - семь покровителей счастья. </a:t>
            </a:r>
          </a:p>
          <a:p>
            <a:pPr indent="360000" algn="just"/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Ледяные дворцы и замки, огромные снежные скульптуры сказочных героев украшают под Новый год северные японские города. В каждой семье готовят новогоднее угощение </a:t>
            </a:r>
            <a:r>
              <a:rPr lang="ru-RU" sz="1600" b="0" i="1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моти</a:t>
            </a:r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- колобки, лепешки, булки из рисовой муки. </a:t>
            </a:r>
          </a:p>
          <a:p>
            <a:pPr indent="360000" algn="just"/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А поутру, когда Новый год вступает в свои права, японцы выходят из своих домов на улицу встречать восход солнца. С первыми лучами они поздравляют друг друга и дарят подарки. </a:t>
            </a:r>
          </a:p>
          <a:p>
            <a:pPr indent="360000" algn="just"/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Японского Деда Мороза зовут </a:t>
            </a:r>
            <a:r>
              <a:rPr lang="ru-RU" sz="1600" b="0" i="1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Сегацу-сан</a:t>
            </a:r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- Господин Новый год. </a:t>
            </a:r>
          </a:p>
          <a:p>
            <a:pPr indent="360000" algn="just"/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На </a:t>
            </a:r>
            <a:r>
              <a:rPr lang="ru-RU" sz="160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Украине</a:t>
            </a:r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канун Нового года называли "щедрый вечер". Дети ходили из дома в дом, носили большую соломенную куклу Коляду, поздравляли хозяев, пели песни - "</a:t>
            </a:r>
            <a:r>
              <a:rPr lang="ru-RU" sz="1600" b="0" i="1" dirty="0" err="1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щедровки</a:t>
            </a:r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" или "колядки". Гостям вручали подарки - выпеченных из теста лошадок, коровок, петушков.</a:t>
            </a:r>
            <a:r>
              <a:rPr lang="ru-RU" sz="1600" b="0" i="1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 </a:t>
            </a:r>
          </a:p>
          <a:p>
            <a:pPr indent="360000" algn="just"/>
            <a:r>
              <a:rPr lang="ru-RU" sz="1600" b="0" i="1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А в </a:t>
            </a:r>
            <a:r>
              <a:rPr lang="ru-RU" sz="1600" i="1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Швеции</a:t>
            </a:r>
            <a:r>
              <a:rPr lang="ru-RU" sz="1600" b="0" i="1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 перед Новым годом дети выбирают королеву света </a:t>
            </a:r>
            <a:r>
              <a:rPr lang="ru-RU" sz="1600" b="0" i="1" dirty="0" err="1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Лючию</a:t>
            </a:r>
            <a:r>
              <a:rPr lang="ru-RU" sz="1600" b="0" i="1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. Ее наряжают в белое платье, на голову надевают корону с зажженными свечами. </a:t>
            </a:r>
            <a:r>
              <a:rPr lang="ru-RU" sz="1600" b="0" i="1" dirty="0" err="1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Лючия</a:t>
            </a:r>
            <a:r>
              <a:rPr lang="ru-RU" sz="1600" b="0" i="1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 приносит подарки детям и лакомства домашним животным: кошке - сливки, собаке - сахарную косточку, ослику - морковь. </a:t>
            </a:r>
          </a:p>
          <a:p>
            <a:pPr indent="360000" algn="just"/>
            <a:r>
              <a:rPr lang="ru-RU" sz="1600" b="0" i="1" dirty="0" smtClean="0">
                <a:solidFill>
                  <a:schemeClr val="bg1">
                    <a:lumMod val="75000"/>
                  </a:schemeClr>
                </a:solidFill>
                <a:latin typeface="Bookman Old Style" pitchFamily="18" charset="0"/>
              </a:rPr>
              <a:t>В праздничную ночь в домах не гаснет свет, улицы ярко освещены.</a:t>
            </a:r>
          </a:p>
          <a:p>
            <a:pPr algn="just"/>
            <a:endParaRPr lang="ru-RU" sz="1600" b="0" i="1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endParaRPr lang="ru-RU" sz="1600" b="0" i="1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ru-RU" sz="1600" b="0" i="1" dirty="0" smtClean="0">
              <a:solidFill>
                <a:schemeClr val="bg1">
                  <a:lumMod val="75000"/>
                </a:schemeClr>
              </a:solidFill>
              <a:latin typeface="Bookman Old Style" pitchFamily="18" charset="0"/>
            </a:endParaRPr>
          </a:p>
          <a:p>
            <a:pPr algn="just"/>
            <a:endParaRPr lang="ru-RU" sz="1600" b="0" i="1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endParaRPr lang="ru-RU" sz="1800" b="0" i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kbdm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467860"/>
            <a:ext cx="4392487" cy="5281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932040" y="836712"/>
            <a:ext cx="3712496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60000" algn="just"/>
            <a:r>
              <a:rPr lang="ru-RU" sz="1800" b="0" i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  </a:t>
            </a:r>
            <a:r>
              <a:rPr lang="ru-RU" sz="1600" b="0" i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 </a:t>
            </a:r>
            <a:r>
              <a:rPr lang="ru-RU" sz="160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США</a:t>
            </a:r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 Новый год наступает тогда, когда огромные светящиеся часы на площади  покажут 00:00. В этот момент тысячи людей, собравшихся на площади начинают целоваться и  со всей силы жать на автомобильный гудок. А остальные жители страны понимают – вот он Новый год!!! Деда Мороза там зовут </a:t>
            </a:r>
            <a:r>
              <a:rPr lang="ru-RU" sz="1600" b="0" i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Санта-Клаус. Он одет в красную курточку, отороченную </a:t>
            </a:r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белым </a:t>
            </a:r>
            <a:r>
              <a:rPr lang="ru-RU" sz="1600" b="0" i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мехом и в красные шаровары. На голове – красный </a:t>
            </a:r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колпак. Санта </a:t>
            </a:r>
            <a:r>
              <a:rPr lang="ru-RU" sz="1600" b="0" i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Клаус курит трубку, путешествует по воздуху на оленях </a:t>
            </a:r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и входит </a:t>
            </a:r>
            <a:r>
              <a:rPr lang="ru-RU" sz="1600" b="0" i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в дом через трубу. Дети оставляют ему под ёлкой </a:t>
            </a:r>
            <a:r>
              <a:rPr lang="ru-RU" sz="1600" b="0" i="1" dirty="0" smtClean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молоко </a:t>
            </a:r>
            <a:r>
              <a:rPr lang="ru-RU" sz="1600" b="0" i="1" dirty="0">
                <a:solidFill>
                  <a:schemeClr val="bg2">
                    <a:lumMod val="75000"/>
                  </a:schemeClr>
                </a:solidFill>
                <a:latin typeface="Bookman Old Style" pitchFamily="18" charset="0"/>
              </a:rPr>
              <a:t>и печенье. </a:t>
            </a:r>
            <a:endParaRPr lang="ru-RU" sz="1600" b="0" i="1" dirty="0" smtClean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  <a:p>
            <a:pPr indent="360000" algn="just"/>
            <a:endParaRPr lang="ru-RU" sz="1600" b="0" i="1" dirty="0">
              <a:solidFill>
                <a:schemeClr val="bg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7300" y="332656"/>
            <a:ext cx="41044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0000" algn="just"/>
            <a:r>
              <a:rPr lang="ru-RU" sz="1800" b="0" i="1" dirty="0">
                <a:solidFill>
                  <a:srgbClr val="0000AC">
                    <a:lumMod val="75000"/>
                  </a:srgbClr>
                </a:solidFill>
                <a:latin typeface="Bookman Old Style" pitchFamily="18" charset="0"/>
              </a:rPr>
              <a:t>В </a:t>
            </a:r>
            <a:r>
              <a:rPr lang="ru-RU" sz="1800" i="1" dirty="0">
                <a:solidFill>
                  <a:srgbClr val="0000AC">
                    <a:lumMod val="75000"/>
                  </a:srgbClr>
                </a:solidFill>
                <a:latin typeface="Bookman Old Style" pitchFamily="18" charset="0"/>
              </a:rPr>
              <a:t>Англии</a:t>
            </a:r>
            <a:r>
              <a:rPr lang="ru-RU" sz="1800" b="0" i="1" dirty="0">
                <a:solidFill>
                  <a:srgbClr val="0000AC">
                    <a:lumMod val="75000"/>
                  </a:srgbClr>
                </a:solidFill>
                <a:latin typeface="Bookman Old Style" pitchFamily="18" charset="0"/>
              </a:rPr>
              <a:t> Деда Мороза  тоже зовут Санта Клаус. В новогодний дни для детей в театрах разыгрываются представления на сюжеты старинных английских сказок. Всю новогоднюю ночь уличные торговцы продают игрушки, свистульки, пищалки, маски, воздушные шары. В Англии возник обычай обмениваться к Новому году поздравительными открытками. В английских домах к новогоднему столу подают индейку с каштанами и жареным картофелем под соусом, а также тушеную брюссельскую капусту с мясными пирогами, после чего следуют пудинг, сладости, фрукты.</a:t>
            </a:r>
          </a:p>
        </p:txBody>
      </p:sp>
      <p:pic>
        <p:nvPicPr>
          <p:cNvPr id="1026" name="Picture 2" descr="http://www.funlib.ru/cimg/2014/102500/39124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818" y="260648"/>
            <a:ext cx="3744416" cy="63111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408157"/>
      </p:ext>
    </p:extLst>
  </p:cSld>
  <p:clrMapOvr>
    <a:masterClrMapping/>
  </p:clrMapOvr>
</p:sld>
</file>

<file path=ppt/theme/theme1.xml><?xml version="1.0" encoding="utf-8"?>
<a:theme xmlns:a="http://schemas.openxmlformats.org/drawingml/2006/main" name="Разрез">
  <a:themeElements>
    <a:clrScheme name="Разрез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Разрез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Arial" charset="0"/>
          </a:defRPr>
        </a:defPPr>
      </a:lstStyle>
    </a:lnDef>
  </a:objectDefaults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549</TotalTime>
  <Words>1185</Words>
  <Application>Microsoft Office PowerPoint</Application>
  <PresentationFormat>Экран (4:3)</PresentationFormat>
  <Paragraphs>40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Разрез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Берюхова</dc:creator>
  <cp:lastModifiedBy>Влад</cp:lastModifiedBy>
  <cp:revision>38</cp:revision>
  <dcterms:created xsi:type="dcterms:W3CDTF">2007-10-27T18:20:51Z</dcterms:created>
  <dcterms:modified xsi:type="dcterms:W3CDTF">2015-12-23T16:25:53Z</dcterms:modified>
</cp:coreProperties>
</file>